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D_69215FF6.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65" r:id="rId6"/>
    <p:sldId id="298" r:id="rId7"/>
    <p:sldId id="299" r:id="rId8"/>
    <p:sldId id="297" r:id="rId9"/>
    <p:sldId id="267" r:id="rId10"/>
    <p:sldId id="290" r:id="rId11"/>
    <p:sldId id="300" r:id="rId12"/>
    <p:sldId id="278" r:id="rId13"/>
    <p:sldId id="293" r:id="rId14"/>
    <p:sldId id="280" r:id="rId15"/>
    <p:sldId id="295" r:id="rId16"/>
    <p:sldId id="281" r:id="rId17"/>
    <p:sldId id="294" r:id="rId18"/>
    <p:sldId id="282" r:id="rId19"/>
    <p:sldId id="291" r:id="rId20"/>
    <p:sldId id="301" r:id="rId21"/>
    <p:sldId id="296" r:id="rId22"/>
    <p:sldId id="283" r:id="rId23"/>
    <p:sldId id="287"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B7E45F-F96E-432E-2FA1-A92B1C38078B}" name="Shane Aramoana" initials="SA" userId="S::AramoanaS@moe.govt.nz::93194c28-bc53-4dbc-aacf-d9e203d5ac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race Marsh" initials="GM" lastIdx="0" clrIdx="1"/>
  <p:cmAuthor id="1" name="Erena Latu" initials="EL" lastIdx="0" clrIdx="2"/>
  <p:cmAuthor id="2" name="Shane Aramoana" initials="SA" lastIdx="6" clrIdx="3"/>
  <p:cmAuthor id="3" name="Shannon Vulu" initials="SV" lastIdx="0" clrIdx="4"/>
  <p:cmAuthor id="4" name="Rowan Brickell" initials="RB" lastIdx="0" clrIdx="5"/>
  <p:cmAuthor id="5" name="Tania Hill" initials="TH" lastIdx="0" clrIdx="6"/>
  <p:cmAuthor id="6" name="Kiritina Johnstone" initials="KJ"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108" d="100"/>
          <a:sy n="108" d="100"/>
        </p:scale>
        <p:origin x="468" y="102"/>
      </p:cViewPr>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3.xml"/></Relationships>
</file>

<file path=ppt/comments/modernComment_12D_69215FF6.xml><?xml version="1.0" encoding="utf-8"?>
<p188:cmLst xmlns:a="http://schemas.openxmlformats.org/drawingml/2006/main" xmlns:r="http://schemas.openxmlformats.org/officeDocument/2006/relationships" xmlns:p188="http://schemas.microsoft.com/office/powerpoint/2018/8/main">
  <p188:cm id="{4C6639DE-6986-4FC2-B463-2B753840B50E}" authorId="{23B7E45F-F96E-432E-2FA1-A92B1C38078B}" created="2023-09-17T23:18:12.455">
    <pc:sldMkLst xmlns:pc="http://schemas.microsoft.com/office/powerpoint/2013/main/command">
      <pc:docMk/>
      <pc:sldMk cId="1763794934" sldId="301"/>
    </pc:sldMkLst>
    <p188:pos x="0" y="0"/>
    <p188:txBody>
      <a:bodyPr/>
      <a:lstStyle/>
      <a:p>
        <a:r>
          <a:rPr/>
          <a:t>Embrace learning agency and explicitly teach mokopuna how to learn by:
Line one - explaining
Line two - strategies
Line three - outcomes
Paragraph two:
Line six - acquire language and strategies
Line seven - higher order thinking skills</a:t>
        </a:r>
      </a:p>
    </p188:txBody>
  </p188:cm>
  <p188:cm id="{10DD3194-20EC-460A-85ED-293041DA6AD1}" authorId="{23B7E45F-F96E-432E-2FA1-A92B1C38078B}" created="2023-09-17T23:24:02.279">
    <pc:sldMkLst xmlns:pc="http://schemas.microsoft.com/office/powerpoint/2013/main/command">
      <pc:docMk/>
      <pc:sldMk cId="1763794934" sldId="301"/>
    </pc:sldMkLst>
    <p188:pos x="0" y="0"/>
    <p188:txBody>
      <a:bodyPr/>
      <a:lstStyle/>
      <a:p>
        <a:r>
          <a:rPr/>
          <a:t>Continue to promote language learning by:
Line one - systematically
Line two - signs and symbols
Line three - signs and symbols
Line four - effectively and proficient 
Line five - communicators and engagers and evaluators
Line seven - articulate
Paragraph two:
Line one - High quality language models
Line two - teaching approaches and language learning strategies.
Line six - Acquiring language
Paragraph three:
Line one - explicitly 
Line two - accelerate language capability.
Line three - readiness
Paragraph four:
Line one utilise dialectal
Line two - Language varieties
Line three - the role dialect plays</a:t>
        </a:r>
      </a:p>
    </p188:txBody>
  </p188:cm>
  <p188:cm id="{CAB5AE3A-1774-4FB9-894B-3789781D1327}" authorId="{23B7E45F-F96E-432E-2FA1-A92B1C38078B}" created="2023-09-17T23:26:06.330">
    <pc:sldMkLst xmlns:pc="http://schemas.microsoft.com/office/powerpoint/2013/main/command">
      <pc:docMk/>
      <pc:sldMk cId="1763794934" sldId="301"/>
    </pc:sldMkLst>
    <p188:pos x="0" y="0"/>
    <p188:txBody>
      <a:bodyPr/>
      <a:lstStyle/>
      <a:p>
        <a:r>
          <a:rPr/>
          <a:t>Affirm and value the whole child by:
Line two - dispositions
Line five - Designed for them
Paragraph two:
Line two - authentic, meaningful and culturally relevant
Line three - confident contributors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F2585-541A-A411-BB3B-318419BBE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2A86A759-2DAB-97C7-B17B-39FD2164D2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D8F950-FF83-46CE-9E1F-44AE6B546A38}" type="datetimeFigureOut">
              <a:rPr lang="en-NZ" smtClean="0"/>
              <a:t>25/09/2023</a:t>
            </a:fld>
            <a:endParaRPr lang="en-NZ"/>
          </a:p>
        </p:txBody>
      </p:sp>
      <p:sp>
        <p:nvSpPr>
          <p:cNvPr id="4" name="Footer Placeholder 3">
            <a:extLst>
              <a:ext uri="{FF2B5EF4-FFF2-40B4-BE49-F238E27FC236}">
                <a16:creationId xmlns:a16="http://schemas.microsoft.com/office/drawing/2014/main" id="{DC6BA533-611C-7208-BC18-EA2E852F84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DE5D99A1-5858-F451-A83E-F108A21819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CDAD99-CB57-444D-A730-C2614447DC68}" type="slidenum">
              <a:rPr lang="en-NZ" smtClean="0"/>
              <a:t>‹#›</a:t>
            </a:fld>
            <a:endParaRPr lang="en-NZ"/>
          </a:p>
        </p:txBody>
      </p:sp>
    </p:spTree>
    <p:extLst>
      <p:ext uri="{BB962C8B-B14F-4D97-AF65-F5344CB8AC3E}">
        <p14:creationId xmlns:p14="http://schemas.microsoft.com/office/powerpoint/2010/main" val="2119336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92CCA-4906-4A86-98F9-593E6C6FFA99}" type="datetimeFigureOut">
              <a:rPr lang="en-NZ" smtClean="0"/>
              <a:t>25/09/2023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796A9-3755-4CF3-849D-4A45574EDF28}" type="slidenum">
              <a:rPr lang="en-NZ" smtClean="0"/>
              <a:t>‹#›</a:t>
            </a:fld>
            <a:endParaRPr lang="en-NZ"/>
          </a:p>
        </p:txBody>
      </p:sp>
    </p:spTree>
    <p:extLst>
      <p:ext uri="{BB962C8B-B14F-4D97-AF65-F5344CB8AC3E}">
        <p14:creationId xmlns:p14="http://schemas.microsoft.com/office/powerpoint/2010/main" val="33398277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t>1</a:t>
            </a:fld>
            <a:endParaRPr lang="en-NZ"/>
          </a:p>
        </p:txBody>
      </p:sp>
    </p:spTree>
    <p:extLst>
      <p:ext uri="{BB962C8B-B14F-4D97-AF65-F5344CB8AC3E}">
        <p14:creationId xmlns:p14="http://schemas.microsoft.com/office/powerpoint/2010/main" val="26683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C6796A9-3755-4CF3-849D-4A45574EDF28}" type="slidenum">
              <a:rPr lang="en-NZ" smtClean="0"/>
              <a:t>18</a:t>
            </a:fld>
            <a:endParaRPr lang="en-NZ"/>
          </a:p>
        </p:txBody>
      </p:sp>
    </p:spTree>
    <p:extLst>
      <p:ext uri="{BB962C8B-B14F-4D97-AF65-F5344CB8AC3E}">
        <p14:creationId xmlns:p14="http://schemas.microsoft.com/office/powerpoint/2010/main" val="391256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2</a:t>
            </a:fld>
            <a:endParaRPr lang="en-NZ"/>
          </a:p>
        </p:txBody>
      </p:sp>
    </p:spTree>
    <p:extLst>
      <p:ext uri="{BB962C8B-B14F-4D97-AF65-F5344CB8AC3E}">
        <p14:creationId xmlns:p14="http://schemas.microsoft.com/office/powerpoint/2010/main" val="425583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C6796A9-3755-4CF3-849D-4A45574EDF28}" type="slidenum">
              <a:rPr lang="en-NZ" smtClean="0"/>
              <a:t>3</a:t>
            </a:fld>
            <a:endParaRPr lang="en-NZ"/>
          </a:p>
        </p:txBody>
      </p:sp>
    </p:spTree>
    <p:extLst>
      <p:ext uri="{BB962C8B-B14F-4D97-AF65-F5344CB8AC3E}">
        <p14:creationId xmlns:p14="http://schemas.microsoft.com/office/powerpoint/2010/main" val="317714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5</a:t>
            </a:fld>
            <a:endParaRPr lang="en-NZ"/>
          </a:p>
        </p:txBody>
      </p:sp>
    </p:spTree>
    <p:extLst>
      <p:ext uri="{BB962C8B-B14F-4D97-AF65-F5344CB8AC3E}">
        <p14:creationId xmlns:p14="http://schemas.microsoft.com/office/powerpoint/2010/main" val="66430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8</a:t>
            </a:fld>
            <a:endParaRPr lang="en-NZ"/>
          </a:p>
        </p:txBody>
      </p:sp>
    </p:spTree>
    <p:extLst>
      <p:ext uri="{BB962C8B-B14F-4D97-AF65-F5344CB8AC3E}">
        <p14:creationId xmlns:p14="http://schemas.microsoft.com/office/powerpoint/2010/main" val="168817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 sz="1200" b="0" i="0" strike="noStrike" cap="none" spc="0" baseline="0" dirty="0">
                <a:solidFill>
                  <a:srgbClr val="000000"/>
                </a:solidFill>
                <a:effectLst/>
                <a:latin typeface="Poppins"/>
                <a:ea typeface="Poppins"/>
                <a:cs typeface="Poppins"/>
              </a:rPr>
              <a:t>*Ngā Pūmanawa Ako: He āhuatanga me ngā waiaro pūmau ngā pūmanawa ako e tārai ai i te ara whakaako o te tangata ki te ako. Ka raua katoa mai ko ngā waiaro pēnei i te pākiki, te manahau, te urutau, me te hinengaro tipuranga, e whakaawe ana i te āhua o te tangata ki te kōkiri me te whakatere i te tukanga whai mātauranga.</a:t>
            </a:r>
          </a:p>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10</a:t>
            </a:fld>
            <a:endParaRPr lang="en-NZ"/>
          </a:p>
        </p:txBody>
      </p:sp>
    </p:spTree>
    <p:extLst>
      <p:ext uri="{BB962C8B-B14F-4D97-AF65-F5344CB8AC3E}">
        <p14:creationId xmlns:p14="http://schemas.microsoft.com/office/powerpoint/2010/main" val="328305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C6796A9-3755-4CF3-849D-4A45574EDF28}" type="slidenum">
              <a:rPr lang="en-NZ" smtClean="0"/>
              <a:t>12</a:t>
            </a:fld>
            <a:endParaRPr lang="en-NZ"/>
          </a:p>
        </p:txBody>
      </p:sp>
    </p:spTree>
    <p:extLst>
      <p:ext uri="{BB962C8B-B14F-4D97-AF65-F5344CB8AC3E}">
        <p14:creationId xmlns:p14="http://schemas.microsoft.com/office/powerpoint/2010/main" val="9357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C6796A9-3755-4CF3-849D-4A45574EDF28}" type="slidenum">
              <a:rPr lang="en-NZ" smtClean="0"/>
              <a:t>14</a:t>
            </a:fld>
            <a:endParaRPr lang="en-NZ"/>
          </a:p>
        </p:txBody>
      </p:sp>
    </p:spTree>
    <p:extLst>
      <p:ext uri="{BB962C8B-B14F-4D97-AF65-F5344CB8AC3E}">
        <p14:creationId xmlns:p14="http://schemas.microsoft.com/office/powerpoint/2010/main" val="4041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mi" sz="1200" b="0" i="0" strike="noStrike" cap="none" spc="0" baseline="0">
                <a:solidFill>
                  <a:srgbClr val="000000"/>
                </a:solidFill>
                <a:effectLst/>
                <a:latin typeface="Calibri"/>
                <a:ea typeface="Calibri"/>
                <a:cs typeface="Calibri"/>
              </a:rPr>
              <a:t>*Ngā Pūmanawa Ako: He āhuatanga me ngā waiaro pūmau ngā pūmanawa ako e tārai ai i te ara whakaako a te tangata ki te ako. Ka raua katoa mai ko ngā waiaro pēnei i te pākiki, te manahau, te urutau, me te hinengaro tipuranga, e whakaawe ana i te āhua o te tangata ki te kōkiri me te whakatere i te tukanga whai mātauranga.</a:t>
            </a:r>
            <a:endParaRPr lang="en-NZ"/>
          </a:p>
          <a:p>
            <a:endParaRPr lang="en-NZ">
              <a:cs typeface="Calibri"/>
            </a:endParaRPr>
          </a:p>
        </p:txBody>
      </p:sp>
      <p:sp>
        <p:nvSpPr>
          <p:cNvPr id="4" name="Slide Number Placeholder 3"/>
          <p:cNvSpPr>
            <a:spLocks noGrp="1"/>
          </p:cNvSpPr>
          <p:nvPr>
            <p:ph type="sldNum" sz="quarter" idx="5"/>
          </p:nvPr>
        </p:nvSpPr>
        <p:spPr/>
        <p:txBody>
          <a:bodyPr/>
          <a:lstStyle/>
          <a:p>
            <a:fld id="{DC6796A9-3755-4CF3-849D-4A45574EDF28}" type="slidenum">
              <a:rPr lang="en-NZ" smtClean="0"/>
              <a:t>17</a:t>
            </a:fld>
            <a:endParaRPr lang="en-NZ"/>
          </a:p>
        </p:txBody>
      </p:sp>
    </p:spTree>
    <p:extLst>
      <p:ext uri="{BB962C8B-B14F-4D97-AF65-F5344CB8AC3E}">
        <p14:creationId xmlns:p14="http://schemas.microsoft.com/office/powerpoint/2010/main" val="13813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C89C-5988-5D44-7481-EBDFA019C6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A6C726F-E43D-A043-B8C0-EFAA371CB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61F3306-0A02-42EF-C06B-9F1C61CF7472}"/>
              </a:ext>
            </a:extLst>
          </p:cNvPr>
          <p:cNvSpPr>
            <a:spLocks noGrp="1"/>
          </p:cNvSpPr>
          <p:nvPr>
            <p:ph type="dt" sz="half" idx="10"/>
          </p:nvPr>
        </p:nvSpPr>
        <p:spPr/>
        <p:txBody>
          <a:bodyPr/>
          <a:lstStyle/>
          <a:p>
            <a:fld id="{B57A8DAB-D00E-4D6A-83F9-597E8276D797}" type="datetime1">
              <a:rPr lang="en-NZ" smtClean="0"/>
              <a:t>25/09/2023</a:t>
            </a:fld>
            <a:endParaRPr lang="en-NZ"/>
          </a:p>
        </p:txBody>
      </p:sp>
      <p:sp>
        <p:nvSpPr>
          <p:cNvPr id="5" name="Footer Placeholder 4">
            <a:extLst>
              <a:ext uri="{FF2B5EF4-FFF2-40B4-BE49-F238E27FC236}">
                <a16:creationId xmlns:a16="http://schemas.microsoft.com/office/drawing/2014/main" id="{D2BEB448-8C59-1FCD-588E-28AB3674E56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3A49137-184D-F4EA-8CAE-F3FB112A6A9A}"/>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38087239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BB96-0D88-D68F-B4D9-FD66FF3DCCB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C73D7DB-37E4-1D84-423B-30BB1B379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9AA36E1-24DD-43D0-D95A-0897F1B93D4B}"/>
              </a:ext>
            </a:extLst>
          </p:cNvPr>
          <p:cNvSpPr>
            <a:spLocks noGrp="1"/>
          </p:cNvSpPr>
          <p:nvPr>
            <p:ph type="dt" sz="half" idx="10"/>
          </p:nvPr>
        </p:nvSpPr>
        <p:spPr/>
        <p:txBody>
          <a:bodyPr/>
          <a:lstStyle/>
          <a:p>
            <a:fld id="{175D91FF-0172-4FB1-B369-A79D95353C6D}" type="datetime1">
              <a:rPr lang="en-NZ" smtClean="0"/>
              <a:t>25/09/2023</a:t>
            </a:fld>
            <a:endParaRPr lang="en-NZ"/>
          </a:p>
        </p:txBody>
      </p:sp>
      <p:sp>
        <p:nvSpPr>
          <p:cNvPr id="5" name="Footer Placeholder 4">
            <a:extLst>
              <a:ext uri="{FF2B5EF4-FFF2-40B4-BE49-F238E27FC236}">
                <a16:creationId xmlns:a16="http://schemas.microsoft.com/office/drawing/2014/main" id="{2EB5803F-C99F-95D7-43B3-84CF7C52679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0C65E58-5708-1D23-AF09-5A368F4E23BF}"/>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11862768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9E8D0-EBDA-3E66-A504-0C9F4EBB23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56BD231-F50E-65B4-101B-701DBCC5E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240A610-8EBE-6CA2-CCAF-31175557B393}"/>
              </a:ext>
            </a:extLst>
          </p:cNvPr>
          <p:cNvSpPr>
            <a:spLocks noGrp="1"/>
          </p:cNvSpPr>
          <p:nvPr>
            <p:ph type="dt" sz="half" idx="10"/>
          </p:nvPr>
        </p:nvSpPr>
        <p:spPr/>
        <p:txBody>
          <a:bodyPr/>
          <a:lstStyle/>
          <a:p>
            <a:fld id="{8FE5EAF9-7CA9-4C86-B26B-178C27C7CCDB}" type="datetime1">
              <a:rPr lang="en-NZ" smtClean="0"/>
              <a:t>25/09/2023</a:t>
            </a:fld>
            <a:endParaRPr lang="en-NZ"/>
          </a:p>
        </p:txBody>
      </p:sp>
      <p:sp>
        <p:nvSpPr>
          <p:cNvPr id="5" name="Footer Placeholder 4">
            <a:extLst>
              <a:ext uri="{FF2B5EF4-FFF2-40B4-BE49-F238E27FC236}">
                <a16:creationId xmlns:a16="http://schemas.microsoft.com/office/drawing/2014/main" id="{4E213B50-9111-881C-B4C9-D9BA7313A1A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40310AC-5647-BE9E-244E-369A3933FC9E}"/>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3842639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BD31F-EE14-ECA9-3D48-6123DB9B71EE}"/>
              </a:ext>
            </a:extLst>
          </p:cNvPr>
          <p:cNvPicPr>
            <a:picLocks noChangeAspect="1"/>
          </p:cNvPicPr>
          <p:nvPr userDrawn="1"/>
        </p:nvPicPr>
        <p:blipFill>
          <a:blip r:embed="rId2"/>
          <a:stretch>
            <a:fillRect/>
          </a:stretch>
        </p:blipFill>
        <p:spPr>
          <a:xfrm>
            <a:off x="1" y="-1"/>
            <a:ext cx="12191999" cy="6858001"/>
          </a:xfrm>
          <a:prstGeom prst="rect">
            <a:avLst/>
          </a:prstGeom>
        </p:spPr>
      </p:pic>
      <p:pic>
        <p:nvPicPr>
          <p:cNvPr id="7" name="Picture 6">
            <a:extLst>
              <a:ext uri="{FF2B5EF4-FFF2-40B4-BE49-F238E27FC236}">
                <a16:creationId xmlns:a16="http://schemas.microsoft.com/office/drawing/2014/main" id="{B13A531B-4EA7-8F30-5544-B564E1A5FAA2}"/>
              </a:ext>
            </a:extLst>
          </p:cNvPr>
          <p:cNvPicPr>
            <a:picLocks noChangeAspect="1"/>
          </p:cNvPicPr>
          <p:nvPr userDrawn="1"/>
        </p:nvPicPr>
        <p:blipFill>
          <a:blip r:embed="rId3"/>
          <a:stretch>
            <a:fillRect/>
          </a:stretch>
        </p:blipFill>
        <p:spPr>
          <a:xfrm>
            <a:off x="415618" y="367725"/>
            <a:ext cx="1055372" cy="676679"/>
          </a:xfrm>
          <a:prstGeom prst="rect">
            <a:avLst/>
          </a:prstGeom>
        </p:spPr>
      </p:pic>
      <p:pic>
        <p:nvPicPr>
          <p:cNvPr id="8" name="Picture 7">
            <a:extLst>
              <a:ext uri="{FF2B5EF4-FFF2-40B4-BE49-F238E27FC236}">
                <a16:creationId xmlns:a16="http://schemas.microsoft.com/office/drawing/2014/main" id="{5134958B-DAA2-2836-1FB7-025D78CEB15C}"/>
              </a:ext>
            </a:extLst>
          </p:cNvPr>
          <p:cNvPicPr>
            <a:picLocks noChangeAspect="1"/>
          </p:cNvPicPr>
          <p:nvPr userDrawn="1"/>
        </p:nvPicPr>
        <p:blipFill>
          <a:blip r:embed="rId4"/>
          <a:stretch>
            <a:fillRect/>
          </a:stretch>
        </p:blipFill>
        <p:spPr>
          <a:xfrm>
            <a:off x="7774785" y="-1"/>
            <a:ext cx="4406900" cy="6858001"/>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2486177955"/>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CE1B5-CE53-B2A2-6904-F730FB2E77BD}"/>
              </a:ext>
            </a:extLst>
          </p:cNvPr>
          <p:cNvPicPr>
            <a:picLocks noChangeAspect="1"/>
          </p:cNvPicPr>
          <p:nvPr userDrawn="1"/>
        </p:nvPicPr>
        <p:blipFill>
          <a:blip r:embed="rId2">
            <a:extLst>
              <a:ext uri="{28A0092B-C50C-407E-A947-70E740481C1C}">
                <a14:useLocalDpi xmlns:a14="http://schemas.microsoft.com/office/drawing/2010/main"/>
              </a:ext>
            </a:extLst>
          </a:blip>
          <a:srcRect t="6095" b="31620"/>
          <a:stretch>
            <a:fillRect/>
          </a:stretch>
        </p:blipFill>
        <p:spPr>
          <a:xfrm>
            <a:off x="-44273" y="0"/>
            <a:ext cx="12233940" cy="6858000"/>
          </a:xfrm>
          <a:prstGeom prst="rect">
            <a:avLst/>
          </a:prstGeom>
        </p:spPr>
      </p:pic>
    </p:spTree>
    <p:extLst>
      <p:ext uri="{BB962C8B-B14F-4D97-AF65-F5344CB8AC3E}">
        <p14:creationId xmlns:p14="http://schemas.microsoft.com/office/powerpoint/2010/main" val="1165471794"/>
      </p:ext>
    </p:extLst>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5D99-2177-E444-401B-4BBD29C0556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FD71301-9B10-0DF0-914F-05D3AE37B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7DC7407-B4FB-965E-A70B-699C3A34128B}"/>
              </a:ext>
            </a:extLst>
          </p:cNvPr>
          <p:cNvSpPr>
            <a:spLocks noGrp="1"/>
          </p:cNvSpPr>
          <p:nvPr>
            <p:ph type="dt" sz="half" idx="10"/>
          </p:nvPr>
        </p:nvSpPr>
        <p:spPr/>
        <p:txBody>
          <a:bodyPr/>
          <a:lstStyle/>
          <a:p>
            <a:fld id="{E77909DE-0DBB-4E4E-83AF-C90BC39093EB}" type="datetime1">
              <a:rPr lang="en-NZ" smtClean="0"/>
              <a:t>25/09/2023</a:t>
            </a:fld>
            <a:endParaRPr lang="en-NZ"/>
          </a:p>
        </p:txBody>
      </p:sp>
      <p:sp>
        <p:nvSpPr>
          <p:cNvPr id="5" name="Footer Placeholder 4">
            <a:extLst>
              <a:ext uri="{FF2B5EF4-FFF2-40B4-BE49-F238E27FC236}">
                <a16:creationId xmlns:a16="http://schemas.microsoft.com/office/drawing/2014/main" id="{88394901-3B2E-D9A8-8BA2-22594DDFDE7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C92224F-8ECE-AC92-16FB-F8896729E9EA}"/>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10903892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CD82-5D1E-F7C3-7D52-448D23CCC7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8DEAAEB-D864-E3A9-9C8D-CE3AD0195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642B76-96FF-869F-ED51-C0BC3EDF4890}"/>
              </a:ext>
            </a:extLst>
          </p:cNvPr>
          <p:cNvSpPr>
            <a:spLocks noGrp="1"/>
          </p:cNvSpPr>
          <p:nvPr>
            <p:ph type="dt" sz="half" idx="10"/>
          </p:nvPr>
        </p:nvSpPr>
        <p:spPr/>
        <p:txBody>
          <a:bodyPr/>
          <a:lstStyle/>
          <a:p>
            <a:fld id="{4A4985DC-F7FC-4019-BD4E-1915684521DE}" type="datetime1">
              <a:rPr lang="en-NZ" smtClean="0"/>
              <a:t>25/09/2023</a:t>
            </a:fld>
            <a:endParaRPr lang="en-NZ"/>
          </a:p>
        </p:txBody>
      </p:sp>
      <p:sp>
        <p:nvSpPr>
          <p:cNvPr id="5" name="Footer Placeholder 4">
            <a:extLst>
              <a:ext uri="{FF2B5EF4-FFF2-40B4-BE49-F238E27FC236}">
                <a16:creationId xmlns:a16="http://schemas.microsoft.com/office/drawing/2014/main" id="{5969544D-8533-F72F-CB79-696D46CFF44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245E17A-51E0-5D57-1AA5-DD672A040209}"/>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17784247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E21F-DAF5-5D1A-C34A-E1CFDA87191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244209B-0338-7FC9-D2DD-98AFFB090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B0D46D5-AD9F-7A5A-AAC8-C54565CAF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A7DC80F-B914-0AC2-281F-61FFE3B2D815}"/>
              </a:ext>
            </a:extLst>
          </p:cNvPr>
          <p:cNvSpPr>
            <a:spLocks noGrp="1"/>
          </p:cNvSpPr>
          <p:nvPr>
            <p:ph type="dt" sz="half" idx="10"/>
          </p:nvPr>
        </p:nvSpPr>
        <p:spPr/>
        <p:txBody>
          <a:bodyPr/>
          <a:lstStyle/>
          <a:p>
            <a:fld id="{D9A22BF4-30E4-4467-8622-3CACFE31795E}" type="datetime1">
              <a:rPr lang="en-NZ" smtClean="0"/>
              <a:t>25/09/2023</a:t>
            </a:fld>
            <a:endParaRPr lang="en-NZ"/>
          </a:p>
        </p:txBody>
      </p:sp>
      <p:sp>
        <p:nvSpPr>
          <p:cNvPr id="6" name="Footer Placeholder 5">
            <a:extLst>
              <a:ext uri="{FF2B5EF4-FFF2-40B4-BE49-F238E27FC236}">
                <a16:creationId xmlns:a16="http://schemas.microsoft.com/office/drawing/2014/main" id="{7A8F6B82-99C8-16D2-E5D4-2FA6B30EC9B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B42DEF3-4202-00FA-4AFB-4E59338558C0}"/>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10859493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45CF-55F8-5599-F824-5841B5ED4BDF}"/>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0DC715D-61DF-65EB-31C5-9A5F8D0E0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45A04-DC82-1267-2F5F-0DF42FE42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59BFE29-03F6-6393-3CD0-11E62409C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847682-9323-73AD-7340-3C9F3E2286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3B541FA-A27B-B63C-8F27-FF3E8C5A089E}"/>
              </a:ext>
            </a:extLst>
          </p:cNvPr>
          <p:cNvSpPr>
            <a:spLocks noGrp="1"/>
          </p:cNvSpPr>
          <p:nvPr>
            <p:ph type="dt" sz="half" idx="10"/>
          </p:nvPr>
        </p:nvSpPr>
        <p:spPr/>
        <p:txBody>
          <a:bodyPr/>
          <a:lstStyle/>
          <a:p>
            <a:fld id="{C74429EF-C6C3-431F-BEEA-FD64CDA3044A}" type="datetime1">
              <a:rPr lang="en-NZ" smtClean="0"/>
              <a:t>25/09/2023</a:t>
            </a:fld>
            <a:endParaRPr lang="en-NZ"/>
          </a:p>
        </p:txBody>
      </p:sp>
      <p:sp>
        <p:nvSpPr>
          <p:cNvPr id="8" name="Footer Placeholder 7">
            <a:extLst>
              <a:ext uri="{FF2B5EF4-FFF2-40B4-BE49-F238E27FC236}">
                <a16:creationId xmlns:a16="http://schemas.microsoft.com/office/drawing/2014/main" id="{2E30982C-9891-08AC-00A8-D8BCDCA96DF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38FCEEA-38DD-C51C-7149-FA23C4472B4F}"/>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39898870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4FB2-C683-B81F-C825-5835D7DFDDE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589C370-E348-E35D-43B3-9898C6B449B4}"/>
              </a:ext>
            </a:extLst>
          </p:cNvPr>
          <p:cNvSpPr>
            <a:spLocks noGrp="1"/>
          </p:cNvSpPr>
          <p:nvPr>
            <p:ph type="dt" sz="half" idx="10"/>
          </p:nvPr>
        </p:nvSpPr>
        <p:spPr/>
        <p:txBody>
          <a:bodyPr/>
          <a:lstStyle/>
          <a:p>
            <a:fld id="{3A300161-B4FC-49AF-B640-8969975AF6D2}" type="datetime1">
              <a:rPr lang="en-NZ" smtClean="0"/>
              <a:t>25/09/2023</a:t>
            </a:fld>
            <a:endParaRPr lang="en-NZ"/>
          </a:p>
        </p:txBody>
      </p:sp>
      <p:sp>
        <p:nvSpPr>
          <p:cNvPr id="4" name="Footer Placeholder 3">
            <a:extLst>
              <a:ext uri="{FF2B5EF4-FFF2-40B4-BE49-F238E27FC236}">
                <a16:creationId xmlns:a16="http://schemas.microsoft.com/office/drawing/2014/main" id="{1D980997-499F-2349-9B05-CE81885560D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D14C7A7-2931-4AC6-9673-FBED5C2CC5C1}"/>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13781554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AFC51-E824-E360-31F9-21C2F77B1F4F}"/>
              </a:ext>
            </a:extLst>
          </p:cNvPr>
          <p:cNvSpPr>
            <a:spLocks noGrp="1"/>
          </p:cNvSpPr>
          <p:nvPr>
            <p:ph type="dt" sz="half" idx="10"/>
          </p:nvPr>
        </p:nvSpPr>
        <p:spPr/>
        <p:txBody>
          <a:bodyPr/>
          <a:lstStyle/>
          <a:p>
            <a:fld id="{FF497D07-7D7E-4D92-ADBD-DEDCF4429DD0}" type="datetime1">
              <a:rPr lang="en-NZ" smtClean="0"/>
              <a:t>25/09/2023</a:t>
            </a:fld>
            <a:endParaRPr lang="en-NZ"/>
          </a:p>
        </p:txBody>
      </p:sp>
      <p:sp>
        <p:nvSpPr>
          <p:cNvPr id="3" name="Footer Placeholder 2">
            <a:extLst>
              <a:ext uri="{FF2B5EF4-FFF2-40B4-BE49-F238E27FC236}">
                <a16:creationId xmlns:a16="http://schemas.microsoft.com/office/drawing/2014/main" id="{09742510-0711-99CE-5BA5-FD3B8FC6FC0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B7032CE-FA49-1208-33EC-F0B4C410ABDE}"/>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26448466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D8E4-3105-3DB0-3DE7-53BE3414C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C468B87-3338-F4E3-9EF6-ECA4E2709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FCF0BE8F-83C3-B2F0-EA15-C5CB1C93E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F9318-36E2-4C2B-F2EB-834E820D4D11}"/>
              </a:ext>
            </a:extLst>
          </p:cNvPr>
          <p:cNvSpPr>
            <a:spLocks noGrp="1"/>
          </p:cNvSpPr>
          <p:nvPr>
            <p:ph type="dt" sz="half" idx="10"/>
          </p:nvPr>
        </p:nvSpPr>
        <p:spPr/>
        <p:txBody>
          <a:bodyPr/>
          <a:lstStyle/>
          <a:p>
            <a:fld id="{2A60E636-70B4-4B10-9342-40931BB82515}" type="datetime1">
              <a:rPr lang="en-NZ" smtClean="0"/>
              <a:t>25/09/2023</a:t>
            </a:fld>
            <a:endParaRPr lang="en-NZ"/>
          </a:p>
        </p:txBody>
      </p:sp>
      <p:sp>
        <p:nvSpPr>
          <p:cNvPr id="6" name="Footer Placeholder 5">
            <a:extLst>
              <a:ext uri="{FF2B5EF4-FFF2-40B4-BE49-F238E27FC236}">
                <a16:creationId xmlns:a16="http://schemas.microsoft.com/office/drawing/2014/main" id="{193B80FE-977D-AAAB-AA46-61E147C5CCD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B28FA6E-7107-8F02-944E-3CF1EFD0673F}"/>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15054692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24D-38CA-5B8A-084C-2F1BF4A14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CF90CF6-B31C-93CE-2675-FD118B7AE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15325EF-A5AA-6DE4-7227-782536854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30596-E7DB-AC12-0E22-D4A97C93A93C}"/>
              </a:ext>
            </a:extLst>
          </p:cNvPr>
          <p:cNvSpPr>
            <a:spLocks noGrp="1"/>
          </p:cNvSpPr>
          <p:nvPr>
            <p:ph type="dt" sz="half" idx="10"/>
          </p:nvPr>
        </p:nvSpPr>
        <p:spPr/>
        <p:txBody>
          <a:bodyPr/>
          <a:lstStyle/>
          <a:p>
            <a:fld id="{15F76A23-2614-452E-A6EB-8D0CE2A83FD0}" type="datetime1">
              <a:rPr lang="en-NZ" smtClean="0"/>
              <a:t>25/09/2023</a:t>
            </a:fld>
            <a:endParaRPr lang="en-NZ"/>
          </a:p>
        </p:txBody>
      </p:sp>
      <p:sp>
        <p:nvSpPr>
          <p:cNvPr id="6" name="Footer Placeholder 5">
            <a:extLst>
              <a:ext uri="{FF2B5EF4-FFF2-40B4-BE49-F238E27FC236}">
                <a16:creationId xmlns:a16="http://schemas.microsoft.com/office/drawing/2014/main" id="{37358F71-B32A-39B6-D465-D2F3C61C1B7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A5BC2C1-8324-CBCF-65DA-DEACFC0864F9}"/>
              </a:ext>
            </a:extLst>
          </p:cNvPr>
          <p:cNvSpPr>
            <a:spLocks noGrp="1"/>
          </p:cNvSpPr>
          <p:nvPr>
            <p:ph type="sldNum" sz="quarter" idx="12"/>
          </p:nvPr>
        </p:nvSpPr>
        <p:spPr/>
        <p:txBody>
          <a:bodyPr/>
          <a:lstStyle/>
          <a:p>
            <a:fld id="{AADC102A-893D-4746-89DD-B95CB8D60466}" type="slidenum">
              <a:rPr lang="en-NZ" smtClean="0"/>
              <a:t>‹#›</a:t>
            </a:fld>
            <a:endParaRPr lang="en-NZ"/>
          </a:p>
        </p:txBody>
      </p:sp>
    </p:spTree>
    <p:extLst>
      <p:ext uri="{BB962C8B-B14F-4D97-AF65-F5344CB8AC3E}">
        <p14:creationId xmlns:p14="http://schemas.microsoft.com/office/powerpoint/2010/main" val="6773993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8DB0-B9C9-C480-54EC-5301BBA34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14A818D-F6AC-F966-0CC5-8A916DA44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EB2D4DB-39E9-9316-80BA-0BF755E45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329C6-DCF2-4FD9-9B34-18C4747B1EF8}" type="datetime1">
              <a:rPr lang="en-NZ" smtClean="0"/>
              <a:t>25/09/2023</a:t>
            </a:fld>
            <a:endParaRPr lang="en-NZ"/>
          </a:p>
        </p:txBody>
      </p:sp>
      <p:sp>
        <p:nvSpPr>
          <p:cNvPr id="5" name="Footer Placeholder 4">
            <a:extLst>
              <a:ext uri="{FF2B5EF4-FFF2-40B4-BE49-F238E27FC236}">
                <a16:creationId xmlns:a16="http://schemas.microsoft.com/office/drawing/2014/main" id="{7DD768C6-7590-71C5-9597-37675DF5F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825D9E56-4883-9074-0CBC-C438BC61D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C102A-893D-4746-89DD-B95CB8D60466}" type="slidenum">
              <a:rPr lang="en-NZ" smtClean="0"/>
              <a:t>‹#›</a:t>
            </a:fld>
            <a:endParaRPr lang="en-NZ"/>
          </a:p>
        </p:txBody>
      </p:sp>
    </p:spTree>
    <p:extLst>
      <p:ext uri="{BB962C8B-B14F-4D97-AF65-F5344CB8AC3E}">
        <p14:creationId xmlns:p14="http://schemas.microsoft.com/office/powerpoint/2010/main" val="169817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2D_69215FF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TeReo.MaoriGroup@education.govt.nz?subject=Tautoko%20R&#257;%20Kaiako" TargetMode="External"/><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hyperlink" Target="mailto:TeReo.MaoriGroup@education.govt.nz?subject=Tautoko%20R%C4%81%20Kaiako%202%20-%20Te%20Whakahou%20i%20te%20Reo%20M%C4%81ori" TargetMode="External"/><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464977-96C4-7802-0F4F-FA2F1E587B01}"/>
              </a:ext>
            </a:extLst>
          </p:cNvPr>
          <p:cNvSpPr>
            <a:spLocks noGrp="1"/>
          </p:cNvSpPr>
          <p:nvPr>
            <p:ph type="ctrTitle"/>
          </p:nvPr>
        </p:nvSpPr>
        <p:spPr>
          <a:xfrm>
            <a:off x="321861" y="2413043"/>
            <a:ext cx="7315200" cy="779126"/>
          </a:xfrm>
        </p:spPr>
        <p:txBody>
          <a:bodyPr/>
          <a:lstStyle/>
          <a:p>
            <a:r>
              <a:rPr lang="mi" sz="4000" b="1" i="0" strike="noStrike" cap="none" spc="0" baseline="0">
                <a:solidFill>
                  <a:srgbClr val="FFFFFF"/>
                </a:solidFill>
                <a:effectLst/>
                <a:latin typeface="Poppins"/>
                <a:ea typeface="Poppins"/>
                <a:cs typeface="Poppins"/>
              </a:rPr>
              <a:t>Tautoko Rā Kaiako </a:t>
            </a:r>
          </a:p>
        </p:txBody>
      </p:sp>
      <p:sp>
        <p:nvSpPr>
          <p:cNvPr id="7" name="Subtitle 2">
            <a:extLst>
              <a:ext uri="{FF2B5EF4-FFF2-40B4-BE49-F238E27FC236}">
                <a16:creationId xmlns:a16="http://schemas.microsoft.com/office/drawing/2014/main" id="{EDCA87F3-3746-D37B-8146-A5F39E11F80D}"/>
              </a:ext>
            </a:extLst>
          </p:cNvPr>
          <p:cNvSpPr txBox="1"/>
          <p:nvPr/>
        </p:nvSpPr>
        <p:spPr>
          <a:xfrm>
            <a:off x="321861" y="4634632"/>
            <a:ext cx="6858000" cy="43053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i" sz="2000" b="0" i="0" strike="noStrike" cap="none" spc="0" baseline="0">
                <a:solidFill>
                  <a:srgbClr val="FFFFFF"/>
                </a:solidFill>
                <a:effectLst/>
                <a:latin typeface="Poppins"/>
                <a:ea typeface="Poppins"/>
                <a:cs typeface="Poppins"/>
              </a:rPr>
              <a:t>Tuarua: Whiringa-ā-rangi 2023</a:t>
            </a:r>
          </a:p>
        </p:txBody>
      </p:sp>
      <p:sp>
        <p:nvSpPr>
          <p:cNvPr id="8" name="Content Placeholder 3">
            <a:extLst>
              <a:ext uri="{FF2B5EF4-FFF2-40B4-BE49-F238E27FC236}">
                <a16:creationId xmlns:a16="http://schemas.microsoft.com/office/drawing/2014/main" id="{4B784494-5B8B-6A82-BCDF-F2D43886EFD0}"/>
              </a:ext>
            </a:extLst>
          </p:cNvPr>
          <p:cNvSpPr>
            <a:spLocks noGrp="1"/>
          </p:cNvSpPr>
          <p:nvPr>
            <p:ph sz="quarter" idx="13"/>
          </p:nvPr>
        </p:nvSpPr>
        <p:spPr>
          <a:xfrm>
            <a:off x="321861" y="3192169"/>
            <a:ext cx="7157726" cy="1326668"/>
          </a:xfrm>
        </p:spPr>
        <p:txBody>
          <a:bodyPr vert="horz" lIns="91440" tIns="45720" rIns="91440" bIns="45720" rtlCol="0" anchor="t">
            <a:normAutofit/>
          </a:bodyPr>
          <a:lstStyle/>
          <a:p>
            <a:r>
              <a:rPr lang="mi" sz="2400" b="0" i="0" strike="noStrike" cap="none" spc="0" baseline="0">
                <a:solidFill>
                  <a:srgbClr val="FFFFFF"/>
                </a:solidFill>
                <a:effectLst/>
                <a:latin typeface="Poppins"/>
                <a:ea typeface="Poppins"/>
                <a:cs typeface="Poppins"/>
              </a:rPr>
              <a:t>Te Tauākī Ako; ōna mātāpono, ōna ara whakaako me ōna tikanga whakaako tino kounga hei tautoko i te ako</a:t>
            </a:r>
          </a:p>
        </p:txBody>
      </p:sp>
    </p:spTree>
    <p:extLst>
      <p:ext uri="{BB962C8B-B14F-4D97-AF65-F5344CB8AC3E}">
        <p14:creationId xmlns:p14="http://schemas.microsoft.com/office/powerpoint/2010/main" val="36124890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80480" y="256339"/>
            <a:ext cx="11235007" cy="584775"/>
          </a:xfrm>
          <a:prstGeom prst="rect">
            <a:avLst/>
          </a:prstGeom>
          <a:noFill/>
        </p:spPr>
        <p:txBody>
          <a:bodyPr wrap="square">
            <a:spAutoFit/>
          </a:bodyPr>
          <a:lstStyle/>
          <a:p>
            <a:r>
              <a:rPr lang="mi" sz="3200" b="0" i="0" strike="noStrike" cap="none" spc="0" baseline="0" dirty="0">
                <a:solidFill>
                  <a:srgbClr val="000000"/>
                </a:solidFill>
                <a:effectLst/>
                <a:latin typeface="Poppins"/>
                <a:ea typeface="Poppins"/>
                <a:cs typeface="Poppins"/>
              </a:rPr>
              <a:t>Te Tauākī Ako – Ngā ara whakaako tikanga whakaako</a:t>
            </a:r>
          </a:p>
        </p:txBody>
      </p:sp>
      <p:sp>
        <p:nvSpPr>
          <p:cNvPr id="3" name="TextBox 2">
            <a:extLst>
              <a:ext uri="{FF2B5EF4-FFF2-40B4-BE49-F238E27FC236}">
                <a16:creationId xmlns:a16="http://schemas.microsoft.com/office/drawing/2014/main" id="{F2777532-D8E8-7073-575F-14435064522B}"/>
              </a:ext>
            </a:extLst>
          </p:cNvPr>
          <p:cNvSpPr txBox="1"/>
          <p:nvPr/>
        </p:nvSpPr>
        <p:spPr>
          <a:xfrm>
            <a:off x="780481" y="1253299"/>
            <a:ext cx="11011302" cy="2103120"/>
          </a:xfrm>
          <a:prstGeom prst="rect">
            <a:avLst/>
          </a:prstGeom>
          <a:noFill/>
        </p:spPr>
        <p:txBody>
          <a:bodyPr wrap="square" rtlCol="0">
            <a:spAutoFit/>
          </a:bodyPr>
          <a:lstStyle/>
          <a:p>
            <a:pPr>
              <a:spcAft>
                <a:spcPts val="1200"/>
              </a:spcAft>
            </a:pPr>
            <a:r>
              <a:rPr lang="mi" sz="1400" b="0" i="0" strike="noStrike" cap="none" spc="0" baseline="0" dirty="0">
                <a:solidFill>
                  <a:srgbClr val="000000"/>
                </a:solidFill>
                <a:effectLst/>
                <a:latin typeface="Poppins"/>
                <a:ea typeface="Poppins"/>
                <a:cs typeface="Poppins"/>
              </a:rPr>
              <a:t>Kei te arotahi tēnei tikanga ako ki te ara whakaako </a:t>
            </a:r>
            <a:r>
              <a:rPr lang="mi" sz="1400" b="1" i="0" strike="noStrike" cap="none" spc="0" baseline="0" dirty="0">
                <a:solidFill>
                  <a:srgbClr val="000000"/>
                </a:solidFill>
                <a:effectLst/>
                <a:latin typeface="Poppins"/>
                <a:ea typeface="Poppins"/>
                <a:cs typeface="Poppins"/>
              </a:rPr>
              <a:t>he kaiako mokopuna ngā kaiako katoa</a:t>
            </a:r>
            <a:r>
              <a:rPr lang="mi" sz="1400" b="0" i="0" strike="noStrike" cap="none" spc="0" baseline="0" dirty="0">
                <a:solidFill>
                  <a:srgbClr val="000000"/>
                </a:solidFill>
                <a:effectLst/>
                <a:latin typeface="Poppins"/>
                <a:ea typeface="Poppins"/>
                <a:cs typeface="Poppins"/>
              </a:rPr>
              <a:t>.</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mi" sz="1400" b="0" i="0" strike="noStrike" cap="none" spc="0" baseline="0" dirty="0">
                <a:solidFill>
                  <a:srgbClr val="000000"/>
                </a:solidFill>
                <a:effectLst/>
                <a:latin typeface="Poppins"/>
                <a:ea typeface="Poppins"/>
                <a:cs typeface="Poppins"/>
              </a:rPr>
              <a:t>Ko te tikanga o te Ako he whakamana te kaiako he kura te tamaiti hei tautoko i tōna oranga, tōna tuakiri, tōna whanaketanga e momoho ai rātou hei Māori ki tōna ao. Tuatahi ake nei, he kaiako mokopuna ia kaiako. He kākano kei roto i tēnā, i tēnā mokopuna o ngā āhuatanga me ngā pūkenga heke mai i tōna whakapapa, i whakawhiwhia mai hoki i ōna wheako oranga he mea tautoko hoki pea i tōna whai mātauranga, whanaketanga anō hoki.</a:t>
            </a:r>
          </a:p>
          <a:p>
            <a:pPr>
              <a:spcAft>
                <a:spcPts val="1200"/>
              </a:spcAft>
            </a:pPr>
            <a:r>
              <a:rPr lang="mi" sz="1400" b="0" i="0" strike="noStrike" cap="none" spc="0" baseline="0" dirty="0">
                <a:solidFill>
                  <a:srgbClr val="000000"/>
                </a:solidFill>
                <a:effectLst/>
                <a:latin typeface="Poppins"/>
                <a:ea typeface="Poppins"/>
                <a:cs typeface="Poppins"/>
              </a:rPr>
              <a:t>Mā te tikanga whaikiko me te whakaratonga o ngā ara whakaako kua āta tāraia ai ka taea e ngā kaiako te whakatairanga ngā pūmanawa me ngā pūkenga o te mokopuna. Kua māia ngā mokopuna angitū i tō rātou tuakiritanga me pēhea hoki rātou e taunaki, e whai wāhi hoki ki ō rātou hapori.”</a:t>
            </a:r>
          </a:p>
        </p:txBody>
      </p:sp>
      <p:sp>
        <p:nvSpPr>
          <p:cNvPr id="11" name="TextBox 10">
            <a:extLst>
              <a:ext uri="{FF2B5EF4-FFF2-40B4-BE49-F238E27FC236}">
                <a16:creationId xmlns:a16="http://schemas.microsoft.com/office/drawing/2014/main" id="{EE633E44-C54A-305F-3512-2EB853ED7E4D}"/>
              </a:ext>
            </a:extLst>
          </p:cNvPr>
          <p:cNvSpPr txBox="1"/>
          <p:nvPr/>
        </p:nvSpPr>
        <p:spPr>
          <a:xfrm>
            <a:off x="780481" y="3469854"/>
            <a:ext cx="7964155" cy="2651760"/>
          </a:xfrm>
          <a:prstGeom prst="rect">
            <a:avLst/>
          </a:prstGeom>
          <a:noFill/>
        </p:spPr>
        <p:txBody>
          <a:bodyPr wrap="square">
            <a:spAutoFit/>
          </a:bodyPr>
          <a:lstStyle/>
          <a:p>
            <a:pPr>
              <a:spcAft>
                <a:spcPts val="1200"/>
              </a:spcAft>
            </a:pPr>
            <a:r>
              <a:rPr lang="mi" sz="1600" b="1" i="0" strike="noStrike" cap="none" spc="0" baseline="0">
                <a:solidFill>
                  <a:srgbClr val="63B2C6"/>
                </a:solidFill>
                <a:effectLst/>
                <a:latin typeface="Poppins"/>
                <a:ea typeface="Poppins"/>
                <a:cs typeface="Poppins"/>
              </a:rPr>
              <a:t>Hei wānanga:</a:t>
            </a:r>
            <a:endParaRPr lang="en-US" sz="1600">
              <a:solidFill>
                <a:srgbClr val="63B2C6"/>
              </a:solidFill>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Hei kaiako, he aha ngā tauira e taea ai e koe te tuari mai o tō tikanga whakaako e whakamana ana i te ‘katoa o te tamaiti’?</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Hei kaiako mokopuna, he aha ngā tauira e whakaaro ana koe e tuari ai i te wāhi ako ki ngā mokopuna hei tautoko i tō rātou ake whai mātauranga?</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 aha tētahi māramatanga tuari hei kura mō te tautoko i ngā pūmanawa me ngā pūkenga o ngā mokopuna?</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 aha ngā tauira e taea ai e koe te tuari hei kaiako, hei kura rānei o ngā wā i kōkirihia, i whakahaeretia hoki te whai mātauranga e ngā mokopuna ki te whānau?</a:t>
            </a:r>
          </a:p>
        </p:txBody>
      </p:sp>
      <p:grpSp>
        <p:nvGrpSpPr>
          <p:cNvPr id="23" name="Group 22">
            <a:extLst>
              <a:ext uri="{FF2B5EF4-FFF2-40B4-BE49-F238E27FC236}">
                <a16:creationId xmlns:a16="http://schemas.microsoft.com/office/drawing/2014/main" id="{E2C02C44-7DC7-C7D9-5B1F-45CD5E8AA791}"/>
              </a:ext>
            </a:extLst>
          </p:cNvPr>
          <p:cNvGrpSpPr/>
          <p:nvPr/>
        </p:nvGrpSpPr>
        <p:grpSpPr>
          <a:xfrm rot="5400000">
            <a:off x="-2475491" y="2970138"/>
            <a:ext cx="6142089" cy="201811"/>
            <a:chOff x="4056307" y="1252249"/>
            <a:chExt cx="6142089" cy="201811"/>
          </a:xfrm>
          <a:solidFill>
            <a:srgbClr val="63B2C6"/>
          </a:solidFill>
        </p:grpSpPr>
        <p:cxnSp>
          <p:nvCxnSpPr>
            <p:cNvPr id="24" name="Straight Connector 23">
              <a:extLst>
                <a:ext uri="{FF2B5EF4-FFF2-40B4-BE49-F238E27FC236}">
                  <a16:creationId xmlns:a16="http://schemas.microsoft.com/office/drawing/2014/main" id="{7329E03E-BEAF-A23F-8C9B-CB7D563B6A3B}"/>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41DA341-8C61-084A-1FC5-E6B5D052D0DA}"/>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31" name="Group 30">
              <a:extLst>
                <a:ext uri="{FF2B5EF4-FFF2-40B4-BE49-F238E27FC236}">
                  <a16:creationId xmlns:a16="http://schemas.microsoft.com/office/drawing/2014/main" id="{77E3E0E5-7D9A-877D-FB01-59A7B2C06F98}"/>
                </a:ext>
              </a:extLst>
            </p:cNvPr>
            <p:cNvGrpSpPr/>
            <p:nvPr/>
          </p:nvGrpSpPr>
          <p:grpSpPr>
            <a:xfrm>
              <a:off x="4056308" y="1252249"/>
              <a:ext cx="6142088" cy="151747"/>
              <a:chOff x="3889333" y="1300726"/>
              <a:chExt cx="5889253" cy="151747"/>
            </a:xfrm>
            <a:grpFill/>
          </p:grpSpPr>
          <p:cxnSp>
            <p:nvCxnSpPr>
              <p:cNvPr id="32" name="Straight Connector 31">
                <a:extLst>
                  <a:ext uri="{FF2B5EF4-FFF2-40B4-BE49-F238E27FC236}">
                    <a16:creationId xmlns:a16="http://schemas.microsoft.com/office/drawing/2014/main" id="{86C2765E-2D55-54D4-2C3E-882982F5B999}"/>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E44331C-F610-0029-ACDE-5EA0190B2E87}"/>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5" name="Rectangle 3">
            <a:extLst>
              <a:ext uri="{FF2B5EF4-FFF2-40B4-BE49-F238E27FC236}">
                <a16:creationId xmlns:a16="http://schemas.microsoft.com/office/drawing/2014/main" id="{51A01318-90A5-C0FD-BEB3-C8780B8F3CB4}"/>
              </a:ext>
            </a:extLst>
          </p:cNvPr>
          <p:cNvSpPr>
            <a:spLocks noChangeArrowheads="1"/>
          </p:cNvSpPr>
          <p:nvPr/>
        </p:nvSpPr>
        <p:spPr bwMode="auto">
          <a:xfrm>
            <a:off x="11158979" y="10526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27" name="Slide Number Placeholder 21">
            <a:extLst>
              <a:ext uri="{FF2B5EF4-FFF2-40B4-BE49-F238E27FC236}">
                <a16:creationId xmlns:a16="http://schemas.microsoft.com/office/drawing/2014/main" id="{4A528ADD-DA26-F07C-DC75-9B49DE9391C2}"/>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10</a:t>
            </a:fld>
            <a:endParaRPr lang="en-NZ" b="1">
              <a:latin typeface="Poppins" panose="00000500000000000000" pitchFamily="2" charset="0"/>
              <a:cs typeface="Poppins" panose="00000500000000000000" pitchFamily="2" charset="0"/>
            </a:endParaRPr>
          </a:p>
        </p:txBody>
      </p:sp>
      <p:pic>
        <p:nvPicPr>
          <p:cNvPr id="2" name="Picture 1" descr="A person and a child holding hands&#10;&#10;Description automatically generated">
            <a:extLst>
              <a:ext uri="{FF2B5EF4-FFF2-40B4-BE49-F238E27FC236}">
                <a16:creationId xmlns:a16="http://schemas.microsoft.com/office/drawing/2014/main" id="{615900C8-914B-E297-6A0E-268FB8640224}"/>
              </a:ext>
            </a:extLst>
          </p:cNvPr>
          <p:cNvPicPr>
            <a:picLocks noChangeAspect="1"/>
          </p:cNvPicPr>
          <p:nvPr/>
        </p:nvPicPr>
        <p:blipFill>
          <a:blip r:embed="rId3"/>
          <a:stretch>
            <a:fillRect/>
          </a:stretch>
        </p:blipFill>
        <p:spPr>
          <a:xfrm>
            <a:off x="8807316" y="3378354"/>
            <a:ext cx="3075709" cy="2862521"/>
          </a:xfrm>
          <a:prstGeom prst="rect">
            <a:avLst/>
          </a:prstGeom>
        </p:spPr>
      </p:pic>
      <p:sp>
        <p:nvSpPr>
          <p:cNvPr id="26" name="TextBox 25">
            <a:extLst>
              <a:ext uri="{FF2B5EF4-FFF2-40B4-BE49-F238E27FC236}">
                <a16:creationId xmlns:a16="http://schemas.microsoft.com/office/drawing/2014/main" id="{748CE9EE-4038-5997-A0B5-BA3F75958D32}"/>
              </a:ext>
            </a:extLst>
          </p:cNvPr>
          <p:cNvSpPr txBox="1"/>
          <p:nvPr/>
        </p:nvSpPr>
        <p:spPr>
          <a:xfrm>
            <a:off x="985942" y="6302958"/>
            <a:ext cx="10381404" cy="365760"/>
          </a:xfrm>
          <a:prstGeom prst="rect">
            <a:avLst/>
          </a:prstGeom>
          <a:noFill/>
        </p:spPr>
        <p:txBody>
          <a:bodyPr wrap="square" lIns="91440" tIns="45720" rIns="91440" bIns="45720" rtlCol="0" anchor="t">
            <a:spAutoFit/>
          </a:bodyPr>
          <a:lstStyle/>
          <a:p>
            <a:r>
              <a:rPr lang="mi" sz="900" b="0" i="0" strike="noStrike" cap="none" spc="0" baseline="0" dirty="0">
                <a:solidFill>
                  <a:srgbClr val="000000"/>
                </a:solidFill>
                <a:effectLst/>
                <a:latin typeface="Poppins"/>
                <a:ea typeface="Poppins"/>
                <a:cs typeface="Poppins"/>
              </a:rPr>
              <a:t>*Ngā Pūmanawa Ako: He āhuatanga me ngā waiaro pūmau ngā pūmanawa ako e tārai ai i te ara whakaako o te tangata ki te ako. Ka raua katoa mai ko ngā waiaro pēnei i te pākiki, te manahau, te urutau, me te hinengaro tipuranga, e whakaawe ana i te āhua o te tangata ki te kōkiri me te whakatere i te tukanga whai mātauranga.</a:t>
            </a:r>
          </a:p>
        </p:txBody>
      </p:sp>
    </p:spTree>
    <p:extLst>
      <p:ext uri="{BB962C8B-B14F-4D97-AF65-F5344CB8AC3E}">
        <p14:creationId xmlns:p14="http://schemas.microsoft.com/office/powerpoint/2010/main" val="3278877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53C2EC8-899E-CACD-5C86-D73CAD77F9A0}"/>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mi" sz="6000" b="0" i="0" strike="noStrike" cap="none" spc="0" baseline="0">
                <a:solidFill>
                  <a:srgbClr val="000000"/>
                </a:solidFill>
                <a:effectLst/>
                <a:latin typeface="Poppins"/>
                <a:ea typeface="Poppins"/>
                <a:cs typeface="Poppins"/>
              </a:rPr>
              <a:t>Wānanga 3</a:t>
            </a:r>
            <a:endParaRPr lang="en-NZ" sz="6000">
              <a:latin typeface="Poppins"/>
              <a:cs typeface="Poppins"/>
            </a:endParaRPr>
          </a:p>
        </p:txBody>
      </p:sp>
      <p:sp>
        <p:nvSpPr>
          <p:cNvPr id="7" name="Title 1">
            <a:extLst>
              <a:ext uri="{FF2B5EF4-FFF2-40B4-BE49-F238E27FC236}">
                <a16:creationId xmlns:a16="http://schemas.microsoft.com/office/drawing/2014/main" id="{26D476E8-5E6C-AF57-0F14-0E7C59F14FC1}"/>
              </a:ext>
            </a:extLst>
          </p:cNvPr>
          <p:cNvSpPr txBox="1"/>
          <p:nvPr/>
        </p:nvSpPr>
        <p:spPr>
          <a:xfrm>
            <a:off x="1168105" y="3216589"/>
            <a:ext cx="10515600" cy="219361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ct val="0"/>
              </a:spcBef>
            </a:pPr>
            <a:r>
              <a:rPr lang="mi" sz="3000" b="0" i="0" strike="noStrike" cap="none" spc="0" baseline="0">
                <a:solidFill>
                  <a:srgbClr val="000000"/>
                </a:solidFill>
                <a:effectLst/>
                <a:latin typeface="Poppins"/>
                <a:ea typeface="Poppins"/>
                <a:cs typeface="Poppins"/>
              </a:rPr>
              <a:t>Pānui mō te ara whakaako tikanga whakaako - </a:t>
            </a:r>
            <a:endParaRPr lang="en-US" sz="3200">
              <a:latin typeface="Poppins"/>
              <a:cs typeface="Poppins"/>
            </a:endParaRPr>
          </a:p>
          <a:p>
            <a:pPr>
              <a:lnSpc>
                <a:spcPct val="100000"/>
              </a:lnSpc>
              <a:spcBef>
                <a:spcPct val="0"/>
              </a:spcBef>
            </a:pPr>
            <a:r>
              <a:rPr lang="mi" sz="3000" b="0" i="1" strike="noStrike" cap="none" spc="0" baseline="0">
                <a:solidFill>
                  <a:srgbClr val="000000"/>
                </a:solidFill>
                <a:effectLst/>
                <a:latin typeface="Poppins"/>
                <a:ea typeface="Poppins"/>
                <a:cs typeface="Poppins"/>
              </a:rPr>
              <a:t>He kaiako reo ngā kaiako katoa.</a:t>
            </a:r>
            <a:endParaRPr lang="en-US" sz="3200">
              <a:latin typeface="Poppins"/>
              <a:cs typeface="Poppins"/>
            </a:endParaRPr>
          </a:p>
          <a:p>
            <a:pPr>
              <a:lnSpc>
                <a:spcPct val="100000"/>
              </a:lnSpc>
              <a:spcBef>
                <a:spcPct val="0"/>
              </a:spcBef>
            </a:pPr>
            <a:endParaRPr lang="en-US" sz="3200" i="1">
              <a:latin typeface="Poppins"/>
              <a:cs typeface="Segoe UI"/>
            </a:endParaRPr>
          </a:p>
          <a:p>
            <a:pPr>
              <a:lnSpc>
                <a:spcPct val="100000"/>
              </a:lnSpc>
              <a:spcBef>
                <a:spcPct val="0"/>
              </a:spcBef>
            </a:pPr>
            <a:r>
              <a:rPr lang="mi" sz="3000" b="0" i="0" strike="noStrike" cap="none" spc="0" baseline="0">
                <a:solidFill>
                  <a:srgbClr val="000000"/>
                </a:solidFill>
                <a:effectLst/>
                <a:latin typeface="Poppins"/>
                <a:ea typeface="Poppins"/>
                <a:cs typeface="Poppins"/>
              </a:rPr>
              <a:t>Tirotiro haere i ngā huatau hei wānanga. </a:t>
            </a:r>
            <a:endParaRPr lang="en-US" sz="3200" i="1">
              <a:latin typeface="Poppins"/>
              <a:cs typeface="Segoe UI"/>
            </a:endParaRPr>
          </a:p>
          <a:p>
            <a:pPr>
              <a:lnSpc>
                <a:spcPct val="100000"/>
              </a:lnSpc>
              <a:spcBef>
                <a:spcPct val="0"/>
              </a:spcBef>
            </a:pPr>
            <a:endParaRPr lang="en-US" sz="1200">
              <a:latin typeface="Segoe UI"/>
              <a:cs typeface="Segoe UI"/>
            </a:endParaRPr>
          </a:p>
          <a:p>
            <a:r>
              <a:rPr lang="en-NZ"/>
              <a:t> </a:t>
            </a:r>
            <a:r>
              <a:rPr lang="en-US"/>
              <a:t>​</a:t>
            </a:r>
            <a:endParaRPr lang="en-NZ">
              <a:cs typeface="Calibri Light"/>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5" name="Slide Number Placeholder 21">
            <a:extLst>
              <a:ext uri="{FF2B5EF4-FFF2-40B4-BE49-F238E27FC236}">
                <a16:creationId xmlns:a16="http://schemas.microsoft.com/office/drawing/2014/main" id="{359DA9AE-012B-4072-2977-1D1FD42BAF4C}"/>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11</a:t>
            </a:fld>
            <a:endParaRPr lang="en-NZ" b="1">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242543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79207" y="213946"/>
            <a:ext cx="11238481" cy="584775"/>
          </a:xfrm>
          <a:prstGeom prst="rect">
            <a:avLst/>
          </a:prstGeom>
          <a:noFill/>
        </p:spPr>
        <p:txBody>
          <a:bodyPr wrap="square">
            <a:spAutoFit/>
          </a:bodyPr>
          <a:lstStyle/>
          <a:p>
            <a:r>
              <a:rPr lang="mi" sz="3200" b="0" i="0" strike="noStrike" cap="none" spc="0" baseline="0" dirty="0">
                <a:solidFill>
                  <a:srgbClr val="000000"/>
                </a:solidFill>
                <a:effectLst/>
                <a:uFill>
                  <a:solidFill>
                    <a:srgbClr val="000000"/>
                  </a:solidFill>
                </a:uFill>
                <a:latin typeface="Poppins"/>
                <a:ea typeface="Poppins"/>
                <a:cs typeface="Poppins"/>
              </a:rPr>
              <a:t>Te Tauākī Ako – Ngā ara whakaako tikanga whakaako</a:t>
            </a:r>
          </a:p>
        </p:txBody>
      </p:sp>
      <p:sp>
        <p:nvSpPr>
          <p:cNvPr id="3" name="TextBox 2">
            <a:extLst>
              <a:ext uri="{FF2B5EF4-FFF2-40B4-BE49-F238E27FC236}">
                <a16:creationId xmlns:a16="http://schemas.microsoft.com/office/drawing/2014/main" id="{F2777532-D8E8-7073-575F-14435064522B}"/>
              </a:ext>
            </a:extLst>
          </p:cNvPr>
          <p:cNvSpPr txBox="1"/>
          <p:nvPr/>
        </p:nvSpPr>
        <p:spPr>
          <a:xfrm>
            <a:off x="830087" y="1115820"/>
            <a:ext cx="10853618" cy="2316480"/>
          </a:xfrm>
          <a:prstGeom prst="rect">
            <a:avLst/>
          </a:prstGeom>
          <a:noFill/>
        </p:spPr>
        <p:txBody>
          <a:bodyPr wrap="square" rtlCol="0">
            <a:spAutoFit/>
          </a:bodyPr>
          <a:lstStyle/>
          <a:p>
            <a:pPr>
              <a:spcAft>
                <a:spcPts val="1200"/>
              </a:spcAft>
            </a:pPr>
            <a:r>
              <a:rPr lang="mi" sz="1400" b="0" i="0" strike="noStrike" cap="none" spc="0" baseline="0" dirty="0">
                <a:solidFill>
                  <a:srgbClr val="000000"/>
                </a:solidFill>
                <a:effectLst/>
                <a:latin typeface="Poppins"/>
                <a:ea typeface="Poppins"/>
                <a:cs typeface="Poppins"/>
              </a:rPr>
              <a:t>Kei te arotahi tēnei tikanga ako ki te ara whakaako </a:t>
            </a:r>
            <a:r>
              <a:rPr lang="mi" sz="1400" b="1" i="0" strike="noStrike" cap="none" spc="0" baseline="0" dirty="0">
                <a:solidFill>
                  <a:srgbClr val="000000"/>
                </a:solidFill>
                <a:effectLst/>
                <a:latin typeface="Poppins"/>
                <a:ea typeface="Poppins"/>
                <a:cs typeface="Poppins"/>
              </a:rPr>
              <a:t>he kaiako reo ngā kaiako katoa.</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mi" sz="1400" b="0" i="0" strike="noStrike" cap="none" spc="0" baseline="0" dirty="0">
                <a:solidFill>
                  <a:srgbClr val="000000"/>
                </a:solidFill>
                <a:effectLst/>
                <a:latin typeface="Poppins"/>
                <a:ea typeface="Poppins"/>
                <a:cs typeface="Poppins"/>
              </a:rPr>
              <a:t>Ko te tikanga o Ako ko te tautoko o te kaiako i ngā mokopuna katoa kia mārama ai rātou ki ngā ariā tūhāngai, waitara hoki me te whakaputa i aua ariā i ngā tū momo horopaki ā-ahurea, ā-pāpori, whai mātauranga hoki.  He mea nui te reo kia taea ai e te katoa o ngā mokopuna te whakawhitiwhiti kōrero me te whai mātauranga. Kei ngā mokopuna angitū te pūmanawa ki te whakaputa me te whakawhitiwhiti i ō rātou whakaaro, kare ā-roto, ariā hoki, kia mārama anō hoki ki ngā whakaaro, kare ā-roto me ngā ariā o ētahi atu.</a:t>
            </a:r>
          </a:p>
          <a:p>
            <a:pPr>
              <a:spcAft>
                <a:spcPts val="1200"/>
              </a:spcAft>
            </a:pPr>
            <a:r>
              <a:rPr lang="mi" sz="1400" b="0" i="0" strike="noStrike" cap="none" spc="0" baseline="0" dirty="0">
                <a:solidFill>
                  <a:srgbClr val="000000"/>
                </a:solidFill>
                <a:effectLst/>
                <a:latin typeface="Poppins"/>
                <a:ea typeface="Poppins"/>
                <a:cs typeface="Poppins"/>
              </a:rPr>
              <a:t>Ka tuari ā-pūnaha ngā kaiako ki ngā mokopuna ko ngā tohu me ngā tūtohu (ā-karu, ā-waha, ā-waha kore) me te tautoko hoki i a rātou kia āta whakaarohia, kia tika, kia whai hua hoki tā rātou whakamahi i aua tohu, tūtohu anō kia pai ai hoki ngā mokopuna hei kaiwhakawhitiwhiti, hei kaikōkiri, hei kaiaromātai hoki o ngā ariā, he āhei hoki ki te whakaputa i ō rātou whakaaro, huatau, kare ā-roto, māramatanga hoki ā-kaikōrero māia o te reo matatini.  </a:t>
            </a:r>
          </a:p>
        </p:txBody>
      </p:sp>
      <p:sp>
        <p:nvSpPr>
          <p:cNvPr id="11" name="TextBox 10">
            <a:extLst>
              <a:ext uri="{FF2B5EF4-FFF2-40B4-BE49-F238E27FC236}">
                <a16:creationId xmlns:a16="http://schemas.microsoft.com/office/drawing/2014/main" id="{EE633E44-C54A-305F-3512-2EB853ED7E4D}"/>
              </a:ext>
            </a:extLst>
          </p:cNvPr>
          <p:cNvSpPr txBox="1"/>
          <p:nvPr/>
        </p:nvSpPr>
        <p:spPr>
          <a:xfrm>
            <a:off x="830087" y="3755878"/>
            <a:ext cx="8292647" cy="2438400"/>
          </a:xfrm>
          <a:prstGeom prst="rect">
            <a:avLst/>
          </a:prstGeom>
          <a:noFill/>
        </p:spPr>
        <p:txBody>
          <a:bodyPr wrap="square">
            <a:spAutoFit/>
          </a:bodyPr>
          <a:lstStyle/>
          <a:p>
            <a:pPr>
              <a:spcAft>
                <a:spcPts val="1200"/>
              </a:spcAft>
            </a:pPr>
            <a:r>
              <a:rPr lang="mi" sz="1600" b="1" i="0" strike="noStrike" cap="none" spc="0" baseline="0">
                <a:solidFill>
                  <a:srgbClr val="63B2C6"/>
                </a:solidFill>
                <a:effectLst/>
                <a:latin typeface="Poppins"/>
                <a:ea typeface="Poppins"/>
                <a:cs typeface="Poppins"/>
              </a:rPr>
              <a:t>Hei wānanga:</a:t>
            </a:r>
            <a:endParaRPr lang="en-US" sz="1600">
              <a:solidFill>
                <a:srgbClr val="63B2C6"/>
              </a:solidFill>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Hei kaiako he pēhea te rerekētanga o te āhua, te rongo ā-ringa, ā-taringa hoki o tō haerenga ako reo ki ngā mokopuna i tō akomanga?</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E hia ngā ara kei tō akomanga e taea ai e te mokopuna te whakaputa i ngā āhuatanga me ngā aratau rerekē o tēnei mea te reo i roto i tō akomanga?</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Hei kaiako o ngā mokopuna, he aha ngā āhuatanga nui e tika ana kia taea ai e te mokopuna te ako i tētahi reo?</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Hei kura he aha tō kaingākautanga reo i roto i āu tuhinga rautaki?</a:t>
            </a:r>
          </a:p>
        </p:txBody>
      </p:sp>
      <p:grpSp>
        <p:nvGrpSpPr>
          <p:cNvPr id="13" name="Group 12">
            <a:extLst>
              <a:ext uri="{FF2B5EF4-FFF2-40B4-BE49-F238E27FC236}">
                <a16:creationId xmlns:a16="http://schemas.microsoft.com/office/drawing/2014/main" id="{4E0DDE1B-04FB-7A4F-1A01-B2ED5A6E718D}"/>
              </a:ext>
            </a:extLst>
          </p:cNvPr>
          <p:cNvGrpSpPr/>
          <p:nvPr/>
        </p:nvGrpSpPr>
        <p:grpSpPr>
          <a:xfrm rot="5400000">
            <a:off x="-2475491" y="2970138"/>
            <a:ext cx="6142089" cy="201811"/>
            <a:chOff x="4056307" y="1252249"/>
            <a:chExt cx="6142089" cy="201811"/>
          </a:xfrm>
          <a:solidFill>
            <a:srgbClr val="63B2C6"/>
          </a:solidFill>
        </p:grpSpPr>
        <p:cxnSp>
          <p:nvCxnSpPr>
            <p:cNvPr id="20" name="Straight Connector 19">
              <a:extLst>
                <a:ext uri="{FF2B5EF4-FFF2-40B4-BE49-F238E27FC236}">
                  <a16:creationId xmlns:a16="http://schemas.microsoft.com/office/drawing/2014/main" id="{50AE7CDC-B5B4-0E82-B951-1032D9EFBD11}"/>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8319EBD-4D48-885E-E6E9-857407E45450}"/>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22" name="Group 21">
              <a:extLst>
                <a:ext uri="{FF2B5EF4-FFF2-40B4-BE49-F238E27FC236}">
                  <a16:creationId xmlns:a16="http://schemas.microsoft.com/office/drawing/2014/main" id="{AD339BFA-0085-8114-FD4E-DD280625EF7C}"/>
                </a:ext>
              </a:extLst>
            </p:cNvPr>
            <p:cNvGrpSpPr/>
            <p:nvPr/>
          </p:nvGrpSpPr>
          <p:grpSpPr>
            <a:xfrm>
              <a:off x="4056308" y="1252249"/>
              <a:ext cx="6142088" cy="151747"/>
              <a:chOff x="3889333" y="1300726"/>
              <a:chExt cx="5889253" cy="151747"/>
            </a:xfrm>
            <a:grpFill/>
          </p:grpSpPr>
          <p:cxnSp>
            <p:nvCxnSpPr>
              <p:cNvPr id="23" name="Straight Connector 22">
                <a:extLst>
                  <a:ext uri="{FF2B5EF4-FFF2-40B4-BE49-F238E27FC236}">
                    <a16:creationId xmlns:a16="http://schemas.microsoft.com/office/drawing/2014/main" id="{5D84980F-DF1D-FEA1-BFB6-2275341B71FC}"/>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B1F1B15-8F66-E7A1-A324-7C68BDB987BE}"/>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6" name="Group 5">
            <a:extLst>
              <a:ext uri="{FF2B5EF4-FFF2-40B4-BE49-F238E27FC236}">
                <a16:creationId xmlns:a16="http://schemas.microsoft.com/office/drawing/2014/main" id="{232FEA9F-CD36-2468-A650-AA90E0499CA9}"/>
              </a:ext>
            </a:extLst>
          </p:cNvPr>
          <p:cNvGrpSpPr/>
          <p:nvPr/>
        </p:nvGrpSpPr>
        <p:grpSpPr>
          <a:xfrm>
            <a:off x="-3568" y="6453007"/>
            <a:ext cx="12186860" cy="407664"/>
            <a:chOff x="-152218" y="6482222"/>
            <a:chExt cx="12891216" cy="407664"/>
          </a:xfrm>
        </p:grpSpPr>
        <p:grpSp>
          <p:nvGrpSpPr>
            <p:cNvPr id="7" name="Group 6">
              <a:extLst>
                <a:ext uri="{FF2B5EF4-FFF2-40B4-BE49-F238E27FC236}">
                  <a16:creationId xmlns:a16="http://schemas.microsoft.com/office/drawing/2014/main" id="{F1A08123-79FF-6C67-2432-AC5BE9F7B2DD}"/>
                </a:ext>
              </a:extLst>
            </p:cNvPr>
            <p:cNvGrpSpPr/>
            <p:nvPr/>
          </p:nvGrpSpPr>
          <p:grpSpPr>
            <a:xfrm>
              <a:off x="8451047" y="6482222"/>
              <a:ext cx="4287951" cy="407661"/>
              <a:chOff x="1" y="6273048"/>
              <a:chExt cx="6095999" cy="579555"/>
            </a:xfrm>
          </p:grpSpPr>
          <p:pic>
            <p:nvPicPr>
              <p:cNvPr id="27" name="Picture 26" descr="A picture containing text&#10;&#10;Description automatically generated">
                <a:extLst>
                  <a:ext uri="{FF2B5EF4-FFF2-40B4-BE49-F238E27FC236}">
                    <a16:creationId xmlns:a16="http://schemas.microsoft.com/office/drawing/2014/main" id="{26843086-C811-DBEA-E3DB-4354F00AEB8D}"/>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30605712-C3E1-B143-361D-FB6127B44022}"/>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8" name="Group 7">
              <a:extLst>
                <a:ext uri="{FF2B5EF4-FFF2-40B4-BE49-F238E27FC236}">
                  <a16:creationId xmlns:a16="http://schemas.microsoft.com/office/drawing/2014/main" id="{E68DC385-830E-5019-1AD9-4E9DCD807489}"/>
                </a:ext>
              </a:extLst>
            </p:cNvPr>
            <p:cNvGrpSpPr/>
            <p:nvPr/>
          </p:nvGrpSpPr>
          <p:grpSpPr>
            <a:xfrm>
              <a:off x="-152218" y="6482224"/>
              <a:ext cx="8589583" cy="407662"/>
              <a:chOff x="1" y="6273047"/>
              <a:chExt cx="12211449" cy="579556"/>
            </a:xfrm>
          </p:grpSpPr>
          <p:pic>
            <p:nvPicPr>
              <p:cNvPr id="9" name="Picture 8" descr="A picture containing text&#10;&#10;Description automatically generated">
                <a:extLst>
                  <a:ext uri="{FF2B5EF4-FFF2-40B4-BE49-F238E27FC236}">
                    <a16:creationId xmlns:a16="http://schemas.microsoft.com/office/drawing/2014/main" id="{26DCADD2-6BBA-F0E4-C84F-491B917856B4}"/>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7FF2898-9B9E-AEEA-9F16-289C97BB704B}"/>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A04970B-E825-B006-7005-9FFB5F063957}"/>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73550AF2-ACFB-8093-F5A6-B6F8F6FED4EC}"/>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30" name="Slide Number Placeholder 21">
            <a:extLst>
              <a:ext uri="{FF2B5EF4-FFF2-40B4-BE49-F238E27FC236}">
                <a16:creationId xmlns:a16="http://schemas.microsoft.com/office/drawing/2014/main" id="{1158BA6F-6A6B-08EC-1EA0-CD82CF122025}"/>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12</a:t>
            </a:fld>
            <a:endParaRPr lang="en-NZ" b="1">
              <a:latin typeface="Poppins" panose="00000500000000000000" pitchFamily="2" charset="0"/>
              <a:cs typeface="Poppins" panose="00000500000000000000" pitchFamily="2" charset="0"/>
            </a:endParaRPr>
          </a:p>
        </p:txBody>
      </p:sp>
      <p:pic>
        <p:nvPicPr>
          <p:cNvPr id="2" name="Picture 1" descr="A person and children looking at a screen&#10;&#10;Description automatically generated">
            <a:extLst>
              <a:ext uri="{FF2B5EF4-FFF2-40B4-BE49-F238E27FC236}">
                <a16:creationId xmlns:a16="http://schemas.microsoft.com/office/drawing/2014/main" id="{847DAECA-C8A4-C2E3-807D-61955A61B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025" y="3632482"/>
            <a:ext cx="2686125" cy="2686125"/>
          </a:xfrm>
          <a:prstGeom prst="rect">
            <a:avLst/>
          </a:prstGeom>
        </p:spPr>
      </p:pic>
    </p:spTree>
    <p:extLst>
      <p:ext uri="{BB962C8B-B14F-4D97-AF65-F5344CB8AC3E}">
        <p14:creationId xmlns:p14="http://schemas.microsoft.com/office/powerpoint/2010/main" val="10685669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C93AA5-8997-2882-ECBB-78EA16CC420B}"/>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mi" sz="6000" b="0" i="0" strike="noStrike" cap="none" spc="0" baseline="0">
                <a:solidFill>
                  <a:srgbClr val="000000"/>
                </a:solidFill>
                <a:effectLst/>
                <a:latin typeface="Poppins"/>
                <a:ea typeface="Poppins"/>
                <a:cs typeface="Poppins"/>
              </a:rPr>
              <a:t>Wānanga 4</a:t>
            </a:r>
            <a:endParaRPr lang="en-NZ" sz="6000">
              <a:latin typeface="Poppins"/>
              <a:cs typeface="Poppins"/>
            </a:endParaRPr>
          </a:p>
        </p:txBody>
      </p:sp>
      <p:sp>
        <p:nvSpPr>
          <p:cNvPr id="7" name="Title 1">
            <a:extLst>
              <a:ext uri="{FF2B5EF4-FFF2-40B4-BE49-F238E27FC236}">
                <a16:creationId xmlns:a16="http://schemas.microsoft.com/office/drawing/2014/main" id="{26D476E8-5E6C-AF57-0F14-0E7C59F14FC1}"/>
              </a:ext>
            </a:extLst>
          </p:cNvPr>
          <p:cNvSpPr txBox="1"/>
          <p:nvPr/>
        </p:nvSpPr>
        <p:spPr>
          <a:xfrm>
            <a:off x="1168105" y="3216589"/>
            <a:ext cx="10515600" cy="2136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ct val="0"/>
              </a:spcBef>
            </a:pPr>
            <a:r>
              <a:rPr lang="mi" sz="3200" b="0" i="0" strike="noStrike" cap="none" spc="0" baseline="0" dirty="0">
                <a:solidFill>
                  <a:srgbClr val="000000"/>
                </a:solidFill>
                <a:effectLst/>
                <a:latin typeface="Poppins"/>
                <a:ea typeface="Poppins"/>
                <a:cs typeface="Poppins"/>
              </a:rPr>
              <a:t>Pānui mō te ara whakaako tikanga whakaako -  </a:t>
            </a:r>
          </a:p>
          <a:p>
            <a:pPr>
              <a:lnSpc>
                <a:spcPct val="100000"/>
              </a:lnSpc>
              <a:spcBef>
                <a:spcPct val="0"/>
              </a:spcBef>
            </a:pPr>
            <a:r>
              <a:rPr lang="mi" sz="3200" b="0" i="1" strike="noStrike" cap="none" spc="0" baseline="0" dirty="0">
                <a:solidFill>
                  <a:srgbClr val="000000"/>
                </a:solidFill>
                <a:effectLst/>
                <a:latin typeface="Poppins"/>
                <a:ea typeface="Poppins"/>
                <a:cs typeface="Poppins"/>
              </a:rPr>
              <a:t>He kaiako akoranga ngā kaiako katoa</a:t>
            </a:r>
            <a:endParaRPr lang="en-US" sz="3200" dirty="0">
              <a:latin typeface="Poppins" panose="00000500000000000000" pitchFamily="2" charset="0"/>
              <a:cs typeface="Poppins" panose="00000500000000000000" pitchFamily="2" charset="0"/>
            </a:endParaRPr>
          </a:p>
          <a:p>
            <a:pPr>
              <a:lnSpc>
                <a:spcPct val="100000"/>
              </a:lnSpc>
              <a:spcBef>
                <a:spcPct val="0"/>
              </a:spcBef>
            </a:pPr>
            <a:endParaRPr lang="en-US" sz="3200" i="1" dirty="0">
              <a:latin typeface="Poppins" panose="00000500000000000000" pitchFamily="2" charset="0"/>
              <a:cs typeface="Poppins" panose="00000500000000000000" pitchFamily="2" charset="0"/>
            </a:endParaRPr>
          </a:p>
          <a:p>
            <a:pPr>
              <a:lnSpc>
                <a:spcPct val="100000"/>
              </a:lnSpc>
              <a:spcBef>
                <a:spcPct val="0"/>
              </a:spcBef>
            </a:pPr>
            <a:r>
              <a:rPr lang="mi" sz="3200" b="0" i="1" strike="noStrike" cap="none" spc="0" baseline="0" dirty="0">
                <a:solidFill>
                  <a:srgbClr val="000000"/>
                </a:solidFill>
                <a:effectLst/>
                <a:latin typeface="Poppins"/>
                <a:ea typeface="Poppins"/>
                <a:cs typeface="Poppins"/>
              </a:rPr>
              <a:t>Tirotiro haere i ngā huatau hei wānanga.</a:t>
            </a: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8305447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79119" y="191094"/>
            <a:ext cx="11238471" cy="584775"/>
          </a:xfrm>
          <a:prstGeom prst="rect">
            <a:avLst/>
          </a:prstGeom>
          <a:noFill/>
        </p:spPr>
        <p:txBody>
          <a:bodyPr wrap="square">
            <a:spAutoFit/>
          </a:bodyPr>
          <a:lstStyle/>
          <a:p>
            <a:r>
              <a:rPr lang="mi" sz="3200" b="0" i="0" u="sng" strike="noStrike" cap="none" spc="0" baseline="0" dirty="0">
                <a:solidFill>
                  <a:srgbClr val="000000"/>
                </a:solidFill>
                <a:effectLst/>
                <a:uFill>
                  <a:solidFill>
                    <a:srgbClr val="000000"/>
                  </a:solidFill>
                </a:uFill>
                <a:latin typeface="Poppins"/>
                <a:ea typeface="Poppins"/>
                <a:cs typeface="Poppins"/>
              </a:rPr>
              <a:t>Te Tauākī Ako – Ngā ara whakaako tikanga whakaako</a:t>
            </a:r>
          </a:p>
        </p:txBody>
      </p:sp>
      <p:sp>
        <p:nvSpPr>
          <p:cNvPr id="3" name="TextBox 2">
            <a:extLst>
              <a:ext uri="{FF2B5EF4-FFF2-40B4-BE49-F238E27FC236}">
                <a16:creationId xmlns:a16="http://schemas.microsoft.com/office/drawing/2014/main" id="{F2777532-D8E8-7073-575F-14435064522B}"/>
              </a:ext>
            </a:extLst>
          </p:cNvPr>
          <p:cNvSpPr txBox="1"/>
          <p:nvPr/>
        </p:nvSpPr>
        <p:spPr>
          <a:xfrm>
            <a:off x="779206" y="1096194"/>
            <a:ext cx="10926544" cy="2103120"/>
          </a:xfrm>
          <a:prstGeom prst="rect">
            <a:avLst/>
          </a:prstGeom>
          <a:noFill/>
        </p:spPr>
        <p:txBody>
          <a:bodyPr wrap="square" lIns="91440" tIns="45720" rIns="91440" bIns="45720" rtlCol="0" anchor="t">
            <a:spAutoFit/>
          </a:bodyPr>
          <a:lstStyle/>
          <a:p>
            <a:pPr>
              <a:spcAft>
                <a:spcPts val="1200"/>
              </a:spcAft>
            </a:pPr>
            <a:r>
              <a:rPr lang="mi" sz="1400" b="0" i="0" strike="noStrike" cap="none" spc="0" baseline="0" dirty="0">
                <a:solidFill>
                  <a:srgbClr val="000000"/>
                </a:solidFill>
                <a:effectLst/>
                <a:latin typeface="Poppins"/>
                <a:ea typeface="Poppins"/>
                <a:cs typeface="Poppins"/>
              </a:rPr>
              <a:t>Kei te arotahi tēnei tikanga ako ki te ara whakaako </a:t>
            </a:r>
            <a:r>
              <a:rPr lang="mi" sz="1400" b="1" i="0" strike="noStrike" cap="none" spc="0" baseline="0" dirty="0">
                <a:solidFill>
                  <a:srgbClr val="000000"/>
                </a:solidFill>
                <a:effectLst/>
                <a:latin typeface="Poppins"/>
                <a:ea typeface="Poppins"/>
                <a:cs typeface="Poppins"/>
              </a:rPr>
              <a:t>he kaiako akoranga ngā kaiako katoa.</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mi" sz="1400" b="0" i="0" strike="noStrike" cap="none" spc="0" baseline="0" dirty="0">
                <a:solidFill>
                  <a:srgbClr val="000000"/>
                </a:solidFill>
                <a:effectLst/>
                <a:latin typeface="Poppins"/>
                <a:ea typeface="Poppins"/>
                <a:cs typeface="Poppins"/>
              </a:rPr>
              <a:t>Ka whakamārama ngā kaiako ki ngā akoranga he aha hoki i pēnei ai, ngā rautaki ka whakamahia e ngā mokopuna ki te ako, me ngā hua ka kitea kia mōhio ai ngā mokopuna he aha tā rātou e ako ana, me pēhea rātou e ako ai, he aha i whai take ai he pēhea hoki rātou e mōhio āe rānei, kāo rānei kua tūtuki e rātou. </a:t>
            </a:r>
            <a:endParaRPr lang="en-US" sz="1400" dirty="0">
              <a:latin typeface="Poppins" panose="00000500000000000000" pitchFamily="2" charset="0"/>
              <a:ea typeface="Calibri" panose="020F0502020204030204" pitchFamily="34" charset="0"/>
              <a:cs typeface="Poppins" panose="00000500000000000000" pitchFamily="2" charset="0"/>
            </a:endParaRPr>
          </a:p>
          <a:p>
            <a:pPr>
              <a:spcAft>
                <a:spcPts val="1200"/>
              </a:spcAft>
            </a:pPr>
            <a:r>
              <a:rPr lang="mi" sz="1400" b="0" i="0" strike="noStrike" cap="none" spc="0" baseline="0" dirty="0">
                <a:solidFill>
                  <a:srgbClr val="000000"/>
                </a:solidFill>
                <a:effectLst/>
                <a:latin typeface="Poppins"/>
                <a:ea typeface="Poppins"/>
                <a:cs typeface="Poppins"/>
              </a:rPr>
              <a:t>Ko te tikanga o te Ako he whakatenatena ngā kaiako i ngā mokopuna ki te whai wāhi ki ō rātou ake whai mātauranga me te whakaatu ki a rātou te ara e ākonga whaipānga ai rātou. Ko te tikanga o tēnei me whakaako ngā mokopuna ki te whakaahua me te huritao i ngā akoranga kia hua mai ai hei pūkenga whakatika raruraru māia, hei wānanga auaha hoki. Pēnā i te Ako, ka puta ko te mahi whakaako me te ako kanorau, auaha hoki mai i ngā ara whaihua whai tikanga ka mutu kei te whai i te takoha mai i te taiao. </a:t>
            </a:r>
            <a:endParaRPr lang="en-US" sz="1400" dirty="0">
              <a:latin typeface="Poppins" panose="00000500000000000000" pitchFamily="2" charset="0"/>
              <a:ea typeface="Calibri" panose="020F0502020204030204" pitchFamily="34" charset="0"/>
              <a:cs typeface="Poppins" panose="00000500000000000000" pitchFamily="2" charset="0"/>
            </a:endParaRPr>
          </a:p>
        </p:txBody>
      </p:sp>
      <p:sp>
        <p:nvSpPr>
          <p:cNvPr id="11" name="TextBox 10">
            <a:extLst>
              <a:ext uri="{FF2B5EF4-FFF2-40B4-BE49-F238E27FC236}">
                <a16:creationId xmlns:a16="http://schemas.microsoft.com/office/drawing/2014/main" id="{EE633E44-C54A-305F-3512-2EB853ED7E4D}"/>
              </a:ext>
            </a:extLst>
          </p:cNvPr>
          <p:cNvSpPr txBox="1"/>
          <p:nvPr/>
        </p:nvSpPr>
        <p:spPr>
          <a:xfrm>
            <a:off x="779119" y="3485614"/>
            <a:ext cx="8455158" cy="2865120"/>
          </a:xfrm>
          <a:prstGeom prst="rect">
            <a:avLst/>
          </a:prstGeom>
          <a:noFill/>
        </p:spPr>
        <p:txBody>
          <a:bodyPr wrap="square" lIns="91440" tIns="45720" rIns="91440" bIns="45720" anchor="t">
            <a:spAutoFit/>
          </a:bodyPr>
          <a:lstStyle/>
          <a:p>
            <a:pPr>
              <a:spcAft>
                <a:spcPts val="1200"/>
              </a:spcAft>
            </a:pPr>
            <a:r>
              <a:rPr lang="mi" sz="1600" b="1" i="0" strike="noStrike" cap="none" spc="0" baseline="0" dirty="0">
                <a:solidFill>
                  <a:srgbClr val="63B2C6"/>
                </a:solidFill>
                <a:effectLst/>
                <a:latin typeface="Poppins"/>
                <a:ea typeface="Poppins"/>
                <a:cs typeface="Poppins"/>
              </a:rPr>
              <a:t>Hei wānanga:</a:t>
            </a:r>
            <a:endParaRPr lang="en-US" sz="1600" dirty="0">
              <a:solidFill>
                <a:srgbClr val="63B2C6"/>
              </a:solidFill>
              <a:latin typeface="Poppins"/>
              <a:cs typeface="Poppins"/>
            </a:endParaRPr>
          </a:p>
          <a:p>
            <a:pPr marL="285750" indent="-285750">
              <a:spcAft>
                <a:spcPts val="1200"/>
              </a:spcAft>
              <a:buFont typeface="Arial" panose="020B0604020202020204" pitchFamily="34" charset="0"/>
              <a:buChar char="•"/>
            </a:pPr>
            <a:r>
              <a:rPr lang="mi" sz="1400" b="0" i="1" strike="noStrike" cap="none" spc="0" baseline="0" dirty="0">
                <a:solidFill>
                  <a:srgbClr val="000000"/>
                </a:solidFill>
                <a:effectLst/>
                <a:latin typeface="Poppins"/>
                <a:ea typeface="Poppins"/>
                <a:cs typeface="Poppins"/>
              </a:rPr>
              <a:t>I a koe e huritao ana hei mokopuna he aha ki a koe ō tino wā whai mātauranga ka whakaahuatia mai pea e koe he auaha, he whai tikanga?</a:t>
            </a:r>
          </a:p>
          <a:p>
            <a:pPr marL="285750" indent="-285750">
              <a:spcAft>
                <a:spcPts val="1200"/>
              </a:spcAft>
              <a:buFont typeface="Arial" panose="020B0604020202020204" pitchFamily="34" charset="0"/>
              <a:buChar char="•"/>
            </a:pPr>
            <a:r>
              <a:rPr lang="mi" sz="1400" b="0" i="1" strike="noStrike" cap="none" spc="0" baseline="0" dirty="0">
                <a:solidFill>
                  <a:srgbClr val="000000"/>
                </a:solidFill>
                <a:effectLst/>
                <a:latin typeface="Poppins"/>
                <a:ea typeface="Poppins"/>
                <a:cs typeface="Poppins"/>
              </a:rPr>
              <a:t>I a koe hei kaiako, he aha ngā pūkenga me ngā tikanga e whakamahia ana e ngā mokopuna mehemea kua mau rātou i tō rātou whai mātauranga?</a:t>
            </a:r>
          </a:p>
          <a:p>
            <a:pPr marL="285750" indent="-285750">
              <a:spcAft>
                <a:spcPts val="1200"/>
              </a:spcAft>
              <a:buFont typeface="Arial" panose="020B0604020202020204" pitchFamily="34" charset="0"/>
              <a:buChar char="•"/>
            </a:pPr>
            <a:r>
              <a:rPr lang="mi" sz="1400" b="0" i="1" strike="noStrike" cap="none" spc="0" baseline="0" dirty="0">
                <a:solidFill>
                  <a:srgbClr val="000000"/>
                </a:solidFill>
                <a:effectLst/>
                <a:latin typeface="Poppins"/>
                <a:ea typeface="Poppins"/>
                <a:cs typeface="Poppins"/>
              </a:rPr>
              <a:t>I tō tātou kura, he aha te rautaki kiritōpū ka tuarihia e tātou kia taea ai e ngā mokopuna te whakaahua me te huritao mō ngā āhuatanga e ako ana rātou?</a:t>
            </a:r>
          </a:p>
          <a:p>
            <a:pPr marL="285750" indent="-285750">
              <a:spcAft>
                <a:spcPts val="1200"/>
              </a:spcAft>
              <a:buFont typeface="Arial" panose="020B0604020202020204" pitchFamily="34" charset="0"/>
              <a:buChar char="•"/>
            </a:pPr>
            <a:r>
              <a:rPr lang="mi" sz="1400" b="0" i="1" strike="noStrike" cap="none" spc="0" baseline="0" dirty="0">
                <a:solidFill>
                  <a:srgbClr val="000000"/>
                </a:solidFill>
                <a:effectLst/>
                <a:latin typeface="Poppins"/>
                <a:ea typeface="Poppins"/>
                <a:cs typeface="Poppins"/>
              </a:rPr>
              <a:t>I a koe e whakaaro ana mō tō tātou whānau, me pēhea tātou e whakamahi i tō rātou mātauranga, pūkenga hoki ki te tautoko i te whai mātauranga a ngā mokopuna: he pēhea rātou e hiahia kia whai wāhi mai?</a:t>
            </a:r>
          </a:p>
        </p:txBody>
      </p:sp>
      <p:grpSp>
        <p:nvGrpSpPr>
          <p:cNvPr id="24" name="Group 23">
            <a:extLst>
              <a:ext uri="{FF2B5EF4-FFF2-40B4-BE49-F238E27FC236}">
                <a16:creationId xmlns:a16="http://schemas.microsoft.com/office/drawing/2014/main" id="{2F5E9801-62E0-8AD6-7C1E-19BF570C1F93}"/>
              </a:ext>
            </a:extLst>
          </p:cNvPr>
          <p:cNvGrpSpPr/>
          <p:nvPr/>
        </p:nvGrpSpPr>
        <p:grpSpPr>
          <a:xfrm rot="5400000">
            <a:off x="-2475491" y="2970138"/>
            <a:ext cx="6142089" cy="201811"/>
            <a:chOff x="4056307" y="1252249"/>
            <a:chExt cx="6142089" cy="201811"/>
          </a:xfrm>
          <a:solidFill>
            <a:srgbClr val="63B2C6"/>
          </a:solidFill>
        </p:grpSpPr>
        <p:cxnSp>
          <p:nvCxnSpPr>
            <p:cNvPr id="25" name="Straight Connector 24">
              <a:extLst>
                <a:ext uri="{FF2B5EF4-FFF2-40B4-BE49-F238E27FC236}">
                  <a16:creationId xmlns:a16="http://schemas.microsoft.com/office/drawing/2014/main" id="{337C265E-D3C3-EBCC-584F-D3292A889C09}"/>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0BEF4C5-2C06-AE9E-F2C6-4CCF6BD1E8B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32" name="Group 31">
              <a:extLst>
                <a:ext uri="{FF2B5EF4-FFF2-40B4-BE49-F238E27FC236}">
                  <a16:creationId xmlns:a16="http://schemas.microsoft.com/office/drawing/2014/main" id="{64CA8D0D-E669-685A-4BC3-FE82E09E2227}"/>
                </a:ext>
              </a:extLst>
            </p:cNvPr>
            <p:cNvGrpSpPr/>
            <p:nvPr/>
          </p:nvGrpSpPr>
          <p:grpSpPr>
            <a:xfrm>
              <a:off x="4056308" y="1252249"/>
              <a:ext cx="6142088" cy="151747"/>
              <a:chOff x="3889333" y="1300726"/>
              <a:chExt cx="5889253" cy="151747"/>
            </a:xfrm>
            <a:grpFill/>
          </p:grpSpPr>
          <p:cxnSp>
            <p:nvCxnSpPr>
              <p:cNvPr id="33" name="Straight Connector 32">
                <a:extLst>
                  <a:ext uri="{FF2B5EF4-FFF2-40B4-BE49-F238E27FC236}">
                    <a16:creationId xmlns:a16="http://schemas.microsoft.com/office/drawing/2014/main" id="{9CA2168F-258D-540B-3565-4F67C5AF41B1}"/>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B3B629F-B0CA-78AF-1AD9-2D9A248EE0C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35" name="Group 34">
            <a:extLst>
              <a:ext uri="{FF2B5EF4-FFF2-40B4-BE49-F238E27FC236}">
                <a16:creationId xmlns:a16="http://schemas.microsoft.com/office/drawing/2014/main" id="{F632DDAF-0A24-3315-BDC2-870B5AC0BF66}"/>
              </a:ext>
            </a:extLst>
          </p:cNvPr>
          <p:cNvGrpSpPr/>
          <p:nvPr/>
        </p:nvGrpSpPr>
        <p:grpSpPr>
          <a:xfrm>
            <a:off x="-3568" y="6453007"/>
            <a:ext cx="12186860" cy="407664"/>
            <a:chOff x="-152218" y="6482222"/>
            <a:chExt cx="12891216" cy="407664"/>
          </a:xfrm>
        </p:grpSpPr>
        <p:grpSp>
          <p:nvGrpSpPr>
            <p:cNvPr id="36" name="Group 35">
              <a:extLst>
                <a:ext uri="{FF2B5EF4-FFF2-40B4-BE49-F238E27FC236}">
                  <a16:creationId xmlns:a16="http://schemas.microsoft.com/office/drawing/2014/main" id="{C99E5B72-9E8D-277B-8A36-C087CDA41DA4}"/>
                </a:ext>
              </a:extLst>
            </p:cNvPr>
            <p:cNvGrpSpPr/>
            <p:nvPr/>
          </p:nvGrpSpPr>
          <p:grpSpPr>
            <a:xfrm>
              <a:off x="8451047" y="6482222"/>
              <a:ext cx="4287951" cy="407661"/>
              <a:chOff x="1" y="6273048"/>
              <a:chExt cx="6095999" cy="579555"/>
            </a:xfrm>
          </p:grpSpPr>
          <p:pic>
            <p:nvPicPr>
              <p:cNvPr id="42" name="Picture 41" descr="A picture containing text&#10;&#10;Description automatically generated">
                <a:extLst>
                  <a:ext uri="{FF2B5EF4-FFF2-40B4-BE49-F238E27FC236}">
                    <a16:creationId xmlns:a16="http://schemas.microsoft.com/office/drawing/2014/main" id="{E40ADF5E-9F8D-3F83-D7DC-D69A78153CAA}"/>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F053E147-7626-F479-A0F7-B4088CD2E041}"/>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37" name="Group 36">
              <a:extLst>
                <a:ext uri="{FF2B5EF4-FFF2-40B4-BE49-F238E27FC236}">
                  <a16:creationId xmlns:a16="http://schemas.microsoft.com/office/drawing/2014/main" id="{0C4E5505-2A26-B4B5-8371-4535A26A1B74}"/>
                </a:ext>
              </a:extLst>
            </p:cNvPr>
            <p:cNvGrpSpPr/>
            <p:nvPr/>
          </p:nvGrpSpPr>
          <p:grpSpPr>
            <a:xfrm>
              <a:off x="-152218" y="6482224"/>
              <a:ext cx="8589583" cy="407662"/>
              <a:chOff x="1" y="6273047"/>
              <a:chExt cx="12211449" cy="579556"/>
            </a:xfrm>
          </p:grpSpPr>
          <p:pic>
            <p:nvPicPr>
              <p:cNvPr id="38" name="Picture 37" descr="A picture containing text&#10;&#10;Description automatically generated">
                <a:extLst>
                  <a:ext uri="{FF2B5EF4-FFF2-40B4-BE49-F238E27FC236}">
                    <a16:creationId xmlns:a16="http://schemas.microsoft.com/office/drawing/2014/main" id="{4B4074C1-25C4-C25B-3BEB-4D329F9815A9}"/>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B0E51374-91D1-C400-5940-48B9ADB6FF0D}"/>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3DACE146-88CB-42F4-A26E-68B1A0EABD1B}"/>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3A528D33-E0EB-10E5-11DE-552D59D7043B}"/>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46" name="Rectangle 3">
            <a:extLst>
              <a:ext uri="{FF2B5EF4-FFF2-40B4-BE49-F238E27FC236}">
                <a16:creationId xmlns:a16="http://schemas.microsoft.com/office/drawing/2014/main" id="{EEBAB15B-D0BD-495D-111B-922FA8D81AA9}"/>
              </a:ext>
            </a:extLst>
          </p:cNvPr>
          <p:cNvSpPr>
            <a:spLocks noChangeArrowheads="1"/>
          </p:cNvSpPr>
          <p:nvPr/>
        </p:nvSpPr>
        <p:spPr bwMode="auto">
          <a:xfrm>
            <a:off x="11161000" y="6192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8" name="Slide Number Placeholder 21">
            <a:extLst>
              <a:ext uri="{FF2B5EF4-FFF2-40B4-BE49-F238E27FC236}">
                <a16:creationId xmlns:a16="http://schemas.microsoft.com/office/drawing/2014/main" id="{DC3B92C2-487E-3940-5804-8C8CB0CC4857}"/>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14</a:t>
            </a:fld>
            <a:endParaRPr lang="en-NZ" b="1">
              <a:latin typeface="Poppins" panose="00000500000000000000" pitchFamily="2" charset="0"/>
              <a:cs typeface="Poppins" panose="00000500000000000000" pitchFamily="2" charset="0"/>
            </a:endParaRPr>
          </a:p>
        </p:txBody>
      </p:sp>
      <p:pic>
        <p:nvPicPr>
          <p:cNvPr id="2" name="Picture 1" descr="A group of children in the jungle&#10;&#10;Description automatically generated">
            <a:extLst>
              <a:ext uri="{FF2B5EF4-FFF2-40B4-BE49-F238E27FC236}">
                <a16:creationId xmlns:a16="http://schemas.microsoft.com/office/drawing/2014/main" id="{70CB933E-C0C5-4564-5D16-B7BBDAD58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213" y="3606986"/>
            <a:ext cx="2705217" cy="2705217"/>
          </a:xfrm>
          <a:prstGeom prst="rect">
            <a:avLst/>
          </a:prstGeom>
        </p:spPr>
      </p:pic>
    </p:spTree>
    <p:extLst>
      <p:ext uri="{BB962C8B-B14F-4D97-AF65-F5344CB8AC3E}">
        <p14:creationId xmlns:p14="http://schemas.microsoft.com/office/powerpoint/2010/main" val="33265419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B38A15-34A5-B452-2E26-23187D6E2B17}"/>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mi" sz="6000" b="0" i="0" strike="noStrike" cap="none" spc="0" baseline="0">
                <a:solidFill>
                  <a:srgbClr val="000000"/>
                </a:solidFill>
                <a:effectLst/>
                <a:latin typeface="Poppins"/>
                <a:ea typeface="Poppins"/>
                <a:cs typeface="Poppins"/>
              </a:rPr>
              <a:t>Wānanga 5</a:t>
            </a:r>
            <a:endParaRPr lang="en-NZ" sz="6000"/>
          </a:p>
        </p:txBody>
      </p:sp>
      <p:sp>
        <p:nvSpPr>
          <p:cNvPr id="7" name="Title 1">
            <a:extLst>
              <a:ext uri="{FF2B5EF4-FFF2-40B4-BE49-F238E27FC236}">
                <a16:creationId xmlns:a16="http://schemas.microsoft.com/office/drawing/2014/main" id="{26D476E8-5E6C-AF57-0F14-0E7C59F14FC1}"/>
              </a:ext>
            </a:extLst>
          </p:cNvPr>
          <p:cNvSpPr txBox="1"/>
          <p:nvPr/>
        </p:nvSpPr>
        <p:spPr>
          <a:xfrm>
            <a:off x="1168105" y="3216590"/>
            <a:ext cx="7050861" cy="23368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mi" sz="3200" b="0" i="0" strike="noStrike" cap="none" spc="0" baseline="0">
                <a:solidFill>
                  <a:srgbClr val="000000"/>
                </a:solidFill>
                <a:effectLst/>
                <a:latin typeface="Poppins"/>
                <a:ea typeface="Poppins"/>
                <a:cs typeface="Poppins"/>
              </a:rPr>
              <a:t>Pānuitia </a:t>
            </a:r>
            <a:r>
              <a:rPr lang="mi" sz="3200" b="0" i="1" strike="noStrike" cap="none" spc="0" baseline="0">
                <a:solidFill>
                  <a:srgbClr val="000000"/>
                </a:solidFill>
                <a:effectLst/>
                <a:latin typeface="Poppins"/>
                <a:ea typeface="Poppins"/>
                <a:cs typeface="Poppins"/>
              </a:rPr>
              <a:t>Ngā tikanga whakaako tino kounga o Te Tauākī Ako</a:t>
            </a:r>
            <a:r>
              <a:rPr lang="mi" sz="3200" b="0" i="0" strike="noStrike" cap="none" spc="0" baseline="0">
                <a:solidFill>
                  <a:srgbClr val="000000"/>
                </a:solidFill>
                <a:effectLst/>
                <a:latin typeface="Poppins"/>
                <a:ea typeface="Poppins"/>
                <a:cs typeface="Poppins"/>
              </a:rPr>
              <a:t> me te tirotiro haere i ngā huatau hei wānanga.</a:t>
            </a:r>
            <a:endParaRPr lang="en-NZ" sz="3200">
              <a:latin typeface="Poppins" panose="00000500000000000000" pitchFamily="2" charset="0"/>
              <a:cs typeface="Poppins" panose="00000500000000000000" pitchFamily="2" charset="0"/>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5" name="Slide Number Placeholder 21">
            <a:extLst>
              <a:ext uri="{FF2B5EF4-FFF2-40B4-BE49-F238E27FC236}">
                <a16:creationId xmlns:a16="http://schemas.microsoft.com/office/drawing/2014/main" id="{E569F8FA-24CF-C540-2CF1-C26CE9A8E5AD}"/>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15</a:t>
            </a:fld>
            <a:endParaRPr lang="en-NZ" b="1">
              <a:latin typeface="Poppins" panose="00000500000000000000" pitchFamily="2" charset="0"/>
              <a:cs typeface="Poppins" panose="00000500000000000000" pitchFamily="2" charset="0"/>
            </a:endParaRPr>
          </a:p>
        </p:txBody>
      </p:sp>
      <p:pic>
        <p:nvPicPr>
          <p:cNvPr id="3" name="Picture 2" descr="A diagram of a child&amp;#39;s learning process&#10;&#10;Description automatically generated">
            <a:extLst>
              <a:ext uri="{FF2B5EF4-FFF2-40B4-BE49-F238E27FC236}">
                <a16:creationId xmlns:a16="http://schemas.microsoft.com/office/drawing/2014/main" id="{962ED8AC-808F-125A-078F-AEC603127E93}"/>
              </a:ext>
            </a:extLst>
          </p:cNvPr>
          <p:cNvPicPr>
            <a:picLocks noChangeAspect="1"/>
          </p:cNvPicPr>
          <p:nvPr/>
        </p:nvPicPr>
        <p:blipFill>
          <a:blip r:embed="rId2"/>
          <a:stretch>
            <a:fillRect/>
          </a:stretch>
        </p:blipFill>
        <p:spPr>
          <a:xfrm>
            <a:off x="8604961" y="4292877"/>
            <a:ext cx="2743200" cy="1832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a:extLst>
              <a:ext uri="{FF2B5EF4-FFF2-40B4-BE49-F238E27FC236}">
                <a16:creationId xmlns:a16="http://schemas.microsoft.com/office/drawing/2014/main" id="{39DFCF04-BB4A-F74A-621A-8CA1C277D5FA}"/>
              </a:ext>
            </a:extLst>
          </p:cNvPr>
          <p:cNvGrpSpPr/>
          <p:nvPr/>
        </p:nvGrpSpPr>
        <p:grpSpPr>
          <a:xfrm>
            <a:off x="10756036" y="3318873"/>
            <a:ext cx="1003872" cy="989384"/>
            <a:chOff x="10285500" y="5341794"/>
            <a:chExt cx="1095749" cy="1076699"/>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C4ED53E2-9660-A6CD-E845-61DA7ECADCC8}"/>
                </a:ext>
              </a:extLst>
            </p:cNvPr>
            <p:cNvSpPr/>
            <p:nvPr/>
          </p:nvSpPr>
          <p:spPr>
            <a:xfrm>
              <a:off x="10285500" y="5341794"/>
              <a:ext cx="1095749" cy="1076699"/>
            </a:xfrm>
            <a:prstGeom prst="ellipse">
              <a:avLst/>
            </a:prstGeom>
            <a:solidFill>
              <a:srgbClr val="63B2C6"/>
            </a:solidFill>
            <a:ln>
              <a:solidFill>
                <a:srgbClr val="63B2C6"/>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NZ"/>
            </a:p>
          </p:txBody>
        </p:sp>
        <p:pic>
          <p:nvPicPr>
            <p:cNvPr id="25" name="Picture 24" descr="Download icon">
              <a:extLst>
                <a:ext uri="{FF2B5EF4-FFF2-40B4-BE49-F238E27FC236}">
                  <a16:creationId xmlns:a16="http://schemas.microsoft.com/office/drawing/2014/main" id="{2FB0F1D3-204A-D5C6-2F50-A8636302AF3C}"/>
                </a:ext>
              </a:extLst>
            </p:cNvPr>
            <p:cNvPicPr>
              <a:picLocks noChangeAspect="1"/>
            </p:cNvPicPr>
            <p:nvPr/>
          </p:nvPicPr>
          <p:blipFill>
            <a:blip r:embed="rId3">
              <a:extLst>
                <a:ext uri="{28A0092B-C50C-407E-A947-70E740481C1C}">
                  <a14:useLocalDpi xmlns:a14="http://schemas.microsoft.com/office/drawing/2010/main" val="0"/>
                </a:ext>
              </a:extLst>
            </a:blip>
            <a:srcRect l="16331" t="13334" r="17810" b="26733"/>
            <a:stretch>
              <a:fillRect/>
            </a:stretch>
          </p:blipFill>
          <p:spPr>
            <a:xfrm>
              <a:off x="10483523" y="5410490"/>
              <a:ext cx="686017" cy="613436"/>
            </a:xfrm>
            <a:prstGeom prst="rect">
              <a:avLst/>
            </a:prstGeom>
          </p:spPr>
        </p:pic>
        <p:sp>
          <p:nvSpPr>
            <p:cNvPr id="26" name="TextBox 3">
              <a:extLst>
                <a:ext uri="{FF2B5EF4-FFF2-40B4-BE49-F238E27FC236}">
                  <a16:creationId xmlns:a16="http://schemas.microsoft.com/office/drawing/2014/main" id="{C2590F27-E348-A9E1-79A1-FC848608C99A}"/>
                </a:ext>
              </a:extLst>
            </p:cNvPr>
            <p:cNvSpPr txBox="1"/>
            <p:nvPr/>
          </p:nvSpPr>
          <p:spPr>
            <a:xfrm>
              <a:off x="10437972" y="5999718"/>
              <a:ext cx="777120" cy="3648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mi" sz="800" b="0" i="0" strike="noStrike" cap="none" spc="0" baseline="0">
                  <a:solidFill>
                    <a:srgbClr val="000000"/>
                  </a:solidFill>
                  <a:effectLst/>
                  <a:latin typeface="Poppins"/>
                  <a:ea typeface="Poppins"/>
                  <a:cs typeface="Poppins"/>
                </a:rPr>
                <a:t>Rauemi tautoko</a:t>
              </a:r>
            </a:p>
          </p:txBody>
        </p:sp>
      </p:grpSp>
    </p:spTree>
    <p:extLst>
      <p:ext uri="{BB962C8B-B14F-4D97-AF65-F5344CB8AC3E}">
        <p14:creationId xmlns:p14="http://schemas.microsoft.com/office/powerpoint/2010/main" val="7551504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brochure&#10;&#10;Description automatically generated">
            <a:extLst>
              <a:ext uri="{FF2B5EF4-FFF2-40B4-BE49-F238E27FC236}">
                <a16:creationId xmlns:a16="http://schemas.microsoft.com/office/drawing/2014/main" id="{CDC3A789-302F-2A83-D432-9C057E918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97850"/>
            <a:ext cx="10690647" cy="7555322"/>
          </a:xfrm>
          <a:prstGeom prst="rect">
            <a:avLst/>
          </a:prstGeom>
        </p:spPr>
      </p:pic>
      <p:sp>
        <p:nvSpPr>
          <p:cNvPr id="4" name="Slide Number Placeholder 3">
            <a:extLst>
              <a:ext uri="{FF2B5EF4-FFF2-40B4-BE49-F238E27FC236}">
                <a16:creationId xmlns:a16="http://schemas.microsoft.com/office/drawing/2014/main" id="{B11FC87F-58ED-58AF-C279-90DECE832C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DC102A-893D-4746-89DD-B95CB8D60466}" type="slidenum">
              <a:rPr lang="en-US" smtClean="0"/>
              <a:pPr>
                <a:spcAft>
                  <a:spcPts val="600"/>
                </a:spcAft>
              </a:pPr>
              <a:t>16</a:t>
            </a:fld>
            <a:endParaRPr lang="en-US"/>
          </a:p>
        </p:txBody>
      </p:sp>
      <p:grpSp>
        <p:nvGrpSpPr>
          <p:cNvPr id="7" name="Group 6">
            <a:extLst>
              <a:ext uri="{FF2B5EF4-FFF2-40B4-BE49-F238E27FC236}">
                <a16:creationId xmlns:a16="http://schemas.microsoft.com/office/drawing/2014/main" id="{97A1B12B-1B8F-35E4-2D30-70598A1835B3}"/>
              </a:ext>
            </a:extLst>
          </p:cNvPr>
          <p:cNvGrpSpPr/>
          <p:nvPr/>
        </p:nvGrpSpPr>
        <p:grpSpPr>
          <a:xfrm rot="5400000">
            <a:off x="-2475492" y="2970139"/>
            <a:ext cx="6142089" cy="201811"/>
            <a:chOff x="4056307" y="1252249"/>
            <a:chExt cx="6142089" cy="201811"/>
          </a:xfrm>
          <a:solidFill>
            <a:srgbClr val="63B2C6"/>
          </a:solidFill>
        </p:grpSpPr>
        <p:cxnSp>
          <p:nvCxnSpPr>
            <p:cNvPr id="8" name="Straight Connector 7">
              <a:extLst>
                <a:ext uri="{FF2B5EF4-FFF2-40B4-BE49-F238E27FC236}">
                  <a16:creationId xmlns:a16="http://schemas.microsoft.com/office/drawing/2014/main" id="{A2FE8E5D-3463-7A18-470B-B36F6D92603F}"/>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D9A5DE5-6357-4761-6F16-8D80C6CAF9BD}"/>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0" name="Group 9">
              <a:extLst>
                <a:ext uri="{FF2B5EF4-FFF2-40B4-BE49-F238E27FC236}">
                  <a16:creationId xmlns:a16="http://schemas.microsoft.com/office/drawing/2014/main" id="{5CA01AC7-77FB-D3B8-1998-8ECAE1C04553}"/>
                </a:ext>
              </a:extLst>
            </p:cNvPr>
            <p:cNvGrpSpPr/>
            <p:nvPr/>
          </p:nvGrpSpPr>
          <p:grpSpPr>
            <a:xfrm>
              <a:off x="4056308" y="1252249"/>
              <a:ext cx="6142088" cy="151747"/>
              <a:chOff x="3889333" y="1300726"/>
              <a:chExt cx="5889253" cy="151747"/>
            </a:xfrm>
            <a:grpFill/>
          </p:grpSpPr>
          <p:cxnSp>
            <p:nvCxnSpPr>
              <p:cNvPr id="11" name="Straight Connector 10">
                <a:extLst>
                  <a:ext uri="{FF2B5EF4-FFF2-40B4-BE49-F238E27FC236}">
                    <a16:creationId xmlns:a16="http://schemas.microsoft.com/office/drawing/2014/main" id="{E4EEA2AA-17B2-1083-CDEC-F3C67A676D5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6B9B932-172B-DBA8-0A43-C61ADB12535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1763794934"/>
      </p:ext>
    </p:extLst>
  </p:cSld>
  <p:clrMapOvr>
    <a:masterClrMapping/>
  </p:clrMapOvr>
  <p:transition/>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DA0D6-9B0A-E9BE-ADCE-2CFF8C6A4AC4}"/>
              </a:ext>
            </a:extLst>
          </p:cNvPr>
          <p:cNvSpPr txBox="1"/>
          <p:nvPr/>
        </p:nvSpPr>
        <p:spPr>
          <a:xfrm>
            <a:off x="722481" y="148499"/>
            <a:ext cx="8198113" cy="579120"/>
          </a:xfrm>
          <a:prstGeom prst="rect">
            <a:avLst/>
          </a:prstGeom>
          <a:noFill/>
        </p:spPr>
        <p:txBody>
          <a:bodyPr wrap="square" lIns="91440" tIns="45720" rIns="91440" bIns="45720" anchor="t">
            <a:spAutoFit/>
          </a:bodyPr>
          <a:lstStyle/>
          <a:p>
            <a:r>
              <a:rPr lang="mi" sz="3200" b="0" i="0" strike="noStrike" cap="none" spc="0" baseline="0" dirty="0">
                <a:solidFill>
                  <a:srgbClr val="000000"/>
                </a:solidFill>
                <a:effectLst/>
                <a:uFill>
                  <a:solidFill>
                    <a:srgbClr val="000000"/>
                  </a:solidFill>
                </a:uFill>
                <a:latin typeface="Poppins"/>
                <a:ea typeface="Poppins"/>
                <a:cs typeface="Poppins"/>
              </a:rPr>
              <a:t>Ngā Tikanga Whakaako Tino Kounga</a:t>
            </a:r>
            <a:endParaRPr lang="en-NZ" sz="3200"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EE633E44-C54A-305F-3512-2EB853ED7E4D}"/>
              </a:ext>
            </a:extLst>
          </p:cNvPr>
          <p:cNvSpPr txBox="1"/>
          <p:nvPr/>
        </p:nvSpPr>
        <p:spPr>
          <a:xfrm>
            <a:off x="856891" y="1091267"/>
            <a:ext cx="10938038" cy="3231654"/>
          </a:xfrm>
          <a:prstGeom prst="rect">
            <a:avLst/>
          </a:prstGeom>
          <a:noFill/>
        </p:spPr>
        <p:txBody>
          <a:bodyPr wrap="square" lIns="91440" tIns="45720" rIns="91440" bIns="45720" anchor="t">
            <a:spAutoFit/>
          </a:bodyPr>
          <a:lstStyle/>
          <a:p>
            <a:pPr>
              <a:spcAft>
                <a:spcPts val="1200"/>
              </a:spcAft>
            </a:pPr>
            <a:r>
              <a:rPr lang="mi" sz="1400" b="1" i="0" strike="noStrike" cap="none" spc="0" baseline="0" dirty="0">
                <a:solidFill>
                  <a:srgbClr val="000000"/>
                </a:solidFill>
                <a:effectLst/>
                <a:uFill>
                  <a:solidFill>
                    <a:srgbClr val="000000"/>
                  </a:solidFill>
                </a:uFill>
                <a:latin typeface="Poppins"/>
                <a:ea typeface="Poppins"/>
                <a:cs typeface="Poppins"/>
              </a:rPr>
              <a:t>Te whakamana he kura te tamaiti mā:</a:t>
            </a:r>
          </a:p>
          <a:p>
            <a:pPr>
              <a:spcAft>
                <a:spcPts val="1200"/>
              </a:spcAft>
            </a:pPr>
            <a:r>
              <a:rPr lang="mi" sz="1400" b="0" i="0" strike="noStrike" cap="none" spc="0" baseline="0" dirty="0">
                <a:solidFill>
                  <a:srgbClr val="000000"/>
                </a:solidFill>
                <a:effectLst/>
                <a:latin typeface="Poppins"/>
                <a:ea typeface="Poppins"/>
                <a:cs typeface="Poppins"/>
              </a:rPr>
              <a:t>Te whakarato i ngā wheako e hāngai ana ki ngā pūkenga, ngā moemoeā, ngā kaingākau me ngā pūmanawa o ngā mokopuna kia momoho ai rātou i te taiao mātauranga e hāngai ana hoki ānō nei i hoahoa ai mā rātou.</a:t>
            </a:r>
          </a:p>
          <a:p>
            <a:pPr>
              <a:spcAft>
                <a:spcPts val="1200"/>
              </a:spcAft>
            </a:pPr>
            <a:r>
              <a:rPr lang="mi" sz="1400" b="1" i="0" strike="noStrike" cap="none" spc="0" baseline="0" dirty="0">
                <a:solidFill>
                  <a:srgbClr val="000000"/>
                </a:solidFill>
                <a:effectLst/>
                <a:uFill>
                  <a:solidFill>
                    <a:srgbClr val="000000"/>
                  </a:solidFill>
                </a:uFill>
                <a:latin typeface="Poppins"/>
                <a:ea typeface="Poppins"/>
                <a:cs typeface="Poppins"/>
              </a:rPr>
              <a:t>Te whakatairanga tonu i te ako reo mā:</a:t>
            </a:r>
          </a:p>
          <a:p>
            <a:pPr>
              <a:spcAft>
                <a:spcPts val="1200"/>
              </a:spcAft>
            </a:pPr>
            <a:r>
              <a:rPr lang="mi" sz="1400" b="0" i="0" strike="noStrike" cap="none" spc="0" baseline="0" dirty="0">
                <a:solidFill>
                  <a:srgbClr val="000000"/>
                </a:solidFill>
                <a:effectLst/>
                <a:latin typeface="Poppins"/>
                <a:ea typeface="Poppins"/>
                <a:cs typeface="Poppins"/>
              </a:rPr>
              <a:t>Te whakarato i ngā wheako o te ao Māori e whakawhanake i te mokopuna kia tū hei kaiwhakawhitiwhiti kōrero, hei kaikōkiri, hei kai arotake matatau o ngā ariā, e āhei ana ki te whakaputa i ō rātou whakaaro, huatau, kare ā-roto me ngā māramatanga hei kaikōrero māia o te reo matatini.</a:t>
            </a:r>
            <a:endParaRPr lang="en-US" sz="1400" b="1" dirty="0">
              <a:latin typeface="Poppins" panose="00000500000000000000" pitchFamily="2" charset="0"/>
              <a:cs typeface="Poppins" panose="00000500000000000000" pitchFamily="2" charset="0"/>
            </a:endParaRPr>
          </a:p>
          <a:p>
            <a:pPr>
              <a:spcAft>
                <a:spcPts val="1200"/>
              </a:spcAft>
            </a:pPr>
            <a:r>
              <a:rPr lang="mi" sz="1400" b="1" i="0" strike="noStrike" cap="none" spc="0" baseline="0" dirty="0">
                <a:solidFill>
                  <a:srgbClr val="000000"/>
                </a:solidFill>
                <a:effectLst/>
                <a:uFill>
                  <a:solidFill>
                    <a:srgbClr val="000000"/>
                  </a:solidFill>
                </a:uFill>
                <a:latin typeface="Poppins"/>
                <a:ea typeface="Poppins"/>
                <a:cs typeface="Poppins"/>
              </a:rPr>
              <a:t>Kia awhiawhi i te mana tangata o te ākonga me te āta whakaako i te mokopuna ki te ako mā:</a:t>
            </a:r>
          </a:p>
          <a:p>
            <a:pPr>
              <a:spcAft>
                <a:spcPts val="1200"/>
              </a:spcAft>
            </a:pPr>
            <a:r>
              <a:rPr lang="mi" sz="1400" b="0" i="0" strike="noStrike" cap="none" spc="0" baseline="0" dirty="0">
                <a:solidFill>
                  <a:srgbClr val="000000"/>
                </a:solidFill>
                <a:effectLst/>
                <a:latin typeface="Poppins"/>
                <a:ea typeface="Poppins"/>
                <a:cs typeface="Poppins"/>
              </a:rPr>
              <a:t>Te tautoko i te mokopuna ki te ako i te reo me ngā rautaki ki te whakamahi i ōna pūkenga whakaaro hohonu ake kia māia tō rātou huritao i ō rātou ake whai mātauranga kia ākonga pai ake rātou e taea ana te kōrero mō ngā āhuatanga e pai ake ana mā rātou.</a:t>
            </a:r>
          </a:p>
        </p:txBody>
      </p:sp>
      <p:grpSp>
        <p:nvGrpSpPr>
          <p:cNvPr id="14" name="Group 13">
            <a:extLst>
              <a:ext uri="{FF2B5EF4-FFF2-40B4-BE49-F238E27FC236}">
                <a16:creationId xmlns:a16="http://schemas.microsoft.com/office/drawing/2014/main" id="{A90AA51A-E75A-8A6E-9AD0-D494A916B31E}"/>
              </a:ext>
            </a:extLst>
          </p:cNvPr>
          <p:cNvGrpSpPr/>
          <p:nvPr/>
        </p:nvGrpSpPr>
        <p:grpSpPr>
          <a:xfrm flipV="1">
            <a:off x="-57113" y="865135"/>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32" name="Group 31">
            <a:extLst>
              <a:ext uri="{FF2B5EF4-FFF2-40B4-BE49-F238E27FC236}">
                <a16:creationId xmlns:a16="http://schemas.microsoft.com/office/drawing/2014/main" id="{6B1FBC69-9F76-CD01-7E8F-70E41EAF948D}"/>
              </a:ext>
            </a:extLst>
          </p:cNvPr>
          <p:cNvGrpSpPr/>
          <p:nvPr/>
        </p:nvGrpSpPr>
        <p:grpSpPr>
          <a:xfrm rot="5400000">
            <a:off x="-2475491" y="2970138"/>
            <a:ext cx="6142089" cy="201811"/>
            <a:chOff x="4056307" y="1252249"/>
            <a:chExt cx="6142089" cy="201811"/>
          </a:xfrm>
          <a:solidFill>
            <a:srgbClr val="63B2C6"/>
          </a:solidFill>
        </p:grpSpPr>
        <p:cxnSp>
          <p:nvCxnSpPr>
            <p:cNvPr id="33" name="Straight Connector 32">
              <a:extLst>
                <a:ext uri="{FF2B5EF4-FFF2-40B4-BE49-F238E27FC236}">
                  <a16:creationId xmlns:a16="http://schemas.microsoft.com/office/drawing/2014/main" id="{4082A72F-B0C6-5554-4744-9164A64C67D7}"/>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968006B-5E79-C230-CF3B-DA07F654211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6C18182A-636E-86AD-4514-ABABFA1AE852}"/>
                </a:ext>
              </a:extLst>
            </p:cNvPr>
            <p:cNvGrpSpPr/>
            <p:nvPr/>
          </p:nvGrpSpPr>
          <p:grpSpPr>
            <a:xfrm>
              <a:off x="4056308" y="1252249"/>
              <a:ext cx="6142088" cy="151747"/>
              <a:chOff x="3889333" y="1300726"/>
              <a:chExt cx="5889253" cy="151747"/>
            </a:xfrm>
            <a:grpFill/>
          </p:grpSpPr>
          <p:cxnSp>
            <p:nvCxnSpPr>
              <p:cNvPr id="36" name="Straight Connector 35">
                <a:extLst>
                  <a:ext uri="{FF2B5EF4-FFF2-40B4-BE49-F238E27FC236}">
                    <a16:creationId xmlns:a16="http://schemas.microsoft.com/office/drawing/2014/main" id="{C0509F5E-1B64-9E21-C2EA-2DBFB9B3A9F6}"/>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7E90A31-D56A-8086-8E5C-AEB1452B641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7" name="Rectangle 2">
            <a:extLst>
              <a:ext uri="{FF2B5EF4-FFF2-40B4-BE49-F238E27FC236}">
                <a16:creationId xmlns:a16="http://schemas.microsoft.com/office/drawing/2014/main" id="{95D6FC27-8C5E-E1A2-A543-3BE04EBE4D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grpSp>
        <p:nvGrpSpPr>
          <p:cNvPr id="5" name="Group 4">
            <a:extLst>
              <a:ext uri="{FF2B5EF4-FFF2-40B4-BE49-F238E27FC236}">
                <a16:creationId xmlns:a16="http://schemas.microsoft.com/office/drawing/2014/main" id="{AA67F3CE-5F6C-8DC8-D3E0-3790706EF5EB}"/>
              </a:ext>
            </a:extLst>
          </p:cNvPr>
          <p:cNvGrpSpPr/>
          <p:nvPr/>
        </p:nvGrpSpPr>
        <p:grpSpPr>
          <a:xfrm>
            <a:off x="8708" y="6460459"/>
            <a:ext cx="12186861" cy="407664"/>
            <a:chOff x="-152218" y="6482222"/>
            <a:chExt cx="12891217" cy="407664"/>
          </a:xfrm>
        </p:grpSpPr>
        <p:grpSp>
          <p:nvGrpSpPr>
            <p:cNvPr id="7" name="Group 6">
              <a:extLst>
                <a:ext uri="{FF2B5EF4-FFF2-40B4-BE49-F238E27FC236}">
                  <a16:creationId xmlns:a16="http://schemas.microsoft.com/office/drawing/2014/main" id="{FFBEC091-B526-E79A-C039-A78577DA8235}"/>
                </a:ext>
              </a:extLst>
            </p:cNvPr>
            <p:cNvGrpSpPr/>
            <p:nvPr/>
          </p:nvGrpSpPr>
          <p:grpSpPr>
            <a:xfrm>
              <a:off x="8451047" y="6482222"/>
              <a:ext cx="4287952" cy="407661"/>
              <a:chOff x="1" y="6273048"/>
              <a:chExt cx="6095999" cy="579555"/>
            </a:xfrm>
          </p:grpSpPr>
          <p:pic>
            <p:nvPicPr>
              <p:cNvPr id="24" name="Picture 23" descr="A picture containing text&#10;&#10;Description automatically generated">
                <a:extLst>
                  <a:ext uri="{FF2B5EF4-FFF2-40B4-BE49-F238E27FC236}">
                    <a16:creationId xmlns:a16="http://schemas.microsoft.com/office/drawing/2014/main" id="{32047793-9326-5633-0CC5-14CA8D0ED400}"/>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99579F35-1311-C718-2930-537BAA7D65F7}"/>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9" name="Group 8">
              <a:extLst>
                <a:ext uri="{FF2B5EF4-FFF2-40B4-BE49-F238E27FC236}">
                  <a16:creationId xmlns:a16="http://schemas.microsoft.com/office/drawing/2014/main" id="{C95E3B91-F07D-E787-5F97-E1C2318CF47C}"/>
                </a:ext>
              </a:extLst>
            </p:cNvPr>
            <p:cNvGrpSpPr/>
            <p:nvPr/>
          </p:nvGrpSpPr>
          <p:grpSpPr>
            <a:xfrm>
              <a:off x="-152218" y="6482224"/>
              <a:ext cx="8589582" cy="407662"/>
              <a:chOff x="1" y="6273047"/>
              <a:chExt cx="12211449" cy="579556"/>
            </a:xfrm>
          </p:grpSpPr>
          <p:pic>
            <p:nvPicPr>
              <p:cNvPr id="12" name="Picture 11" descr="A picture containing text&#10;&#10;Description automatically generated">
                <a:extLst>
                  <a:ext uri="{FF2B5EF4-FFF2-40B4-BE49-F238E27FC236}">
                    <a16:creationId xmlns:a16="http://schemas.microsoft.com/office/drawing/2014/main" id="{8E783D20-2B6A-85C8-96B0-9699B2E16C86}"/>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CCD54DF8-E6FF-4475-4901-9D52F88D56A7}"/>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204EE9DC-3F9F-3FC5-E2F4-315CE9A0F9BD}"/>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F3A851F5-E4A9-AD1D-46DD-A50BC88CE524}"/>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7" name="TextBox 26">
            <a:extLst>
              <a:ext uri="{FF2B5EF4-FFF2-40B4-BE49-F238E27FC236}">
                <a16:creationId xmlns:a16="http://schemas.microsoft.com/office/drawing/2014/main" id="{A82A9CFB-7AA6-4CAE-1A75-C7044BB05E84}"/>
              </a:ext>
            </a:extLst>
          </p:cNvPr>
          <p:cNvSpPr txBox="1"/>
          <p:nvPr/>
        </p:nvSpPr>
        <p:spPr>
          <a:xfrm>
            <a:off x="915951" y="4329585"/>
            <a:ext cx="10916872" cy="1645920"/>
          </a:xfrm>
          <a:prstGeom prst="rect">
            <a:avLst/>
          </a:prstGeom>
          <a:noFill/>
        </p:spPr>
        <p:txBody>
          <a:bodyPr wrap="square" lIns="91440" tIns="45720" rIns="91440" bIns="45720" anchor="t">
            <a:spAutoFit/>
          </a:bodyPr>
          <a:lstStyle/>
          <a:p>
            <a:pPr>
              <a:spcAft>
                <a:spcPts val="1200"/>
              </a:spcAft>
            </a:pPr>
            <a:r>
              <a:rPr lang="mi" sz="1600" b="1" i="0" strike="noStrike" cap="none" spc="0" baseline="0" dirty="0">
                <a:solidFill>
                  <a:srgbClr val="63B2C6"/>
                </a:solidFill>
                <a:effectLst/>
                <a:latin typeface="Poppins"/>
                <a:ea typeface="Poppins"/>
                <a:cs typeface="Poppins"/>
              </a:rPr>
              <a:t>Hei wānanga:</a:t>
            </a:r>
            <a:endParaRPr lang="en-US" sz="1600" dirty="0">
              <a:solidFill>
                <a:srgbClr val="63B2C6"/>
              </a:solidFill>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mi" sz="1400" b="0" i="1" strike="noStrike" cap="none" spc="0" baseline="0" dirty="0">
                <a:solidFill>
                  <a:srgbClr val="000000"/>
                </a:solidFill>
                <a:effectLst/>
                <a:latin typeface="Poppins"/>
                <a:ea typeface="Poppins"/>
                <a:cs typeface="Poppins"/>
              </a:rPr>
              <a:t>Hei kaiako, he aha ngā tikanga whakaako tino kounga e tino kitea ana i roto i tō tikanga whakaako? He aha ngā tauira e taea ai e koe te tuari?</a:t>
            </a:r>
            <a:endParaRPr lang="en-US" sz="1400" i="1" dirty="0">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mi" sz="1400" b="0" i="1" strike="noStrike" cap="none" spc="0" baseline="0" dirty="0">
                <a:solidFill>
                  <a:srgbClr val="000000"/>
                </a:solidFill>
                <a:effectLst/>
                <a:latin typeface="Poppins"/>
                <a:ea typeface="Poppins"/>
                <a:cs typeface="Poppins"/>
              </a:rPr>
              <a:t>He pēhea te whānau e taunaki ki ēnei tikanga whakaako?</a:t>
            </a:r>
            <a:endParaRPr lang="en-US" sz="1400" i="1" dirty="0">
              <a:latin typeface="Poppins" panose="00000500000000000000" pitchFamily="2" charset="0"/>
              <a:cs typeface="Poppins" panose="00000500000000000000" pitchFamily="2" charset="0"/>
            </a:endParaRPr>
          </a:p>
          <a:p>
            <a:pPr marL="285750" indent="-285750">
              <a:spcAft>
                <a:spcPts val="1200"/>
              </a:spcAft>
              <a:buFont typeface="Arial" panose="020B0604020202020204" pitchFamily="34" charset="0"/>
              <a:buChar char="•"/>
            </a:pPr>
            <a:r>
              <a:rPr lang="mi" sz="1400" b="0" i="1" strike="noStrike" cap="none" spc="0" baseline="0" dirty="0">
                <a:solidFill>
                  <a:srgbClr val="000000"/>
                </a:solidFill>
                <a:effectLst/>
                <a:latin typeface="Poppins"/>
                <a:ea typeface="Poppins"/>
                <a:cs typeface="Poppins"/>
              </a:rPr>
              <a:t>He aha te whakamāramatanga tuari hei kura ki ngā tikanga whakaako tino kounga?</a:t>
            </a:r>
          </a:p>
        </p:txBody>
      </p:sp>
      <p:sp>
        <p:nvSpPr>
          <p:cNvPr id="29" name="Rectangle 2">
            <a:extLst>
              <a:ext uri="{FF2B5EF4-FFF2-40B4-BE49-F238E27FC236}">
                <a16:creationId xmlns:a16="http://schemas.microsoft.com/office/drawing/2014/main" id="{041D2D80-4DC5-5831-FD81-8FB5A5272EE3}"/>
              </a:ext>
            </a:extLst>
          </p:cNvPr>
          <p:cNvSpPr>
            <a:spLocks noChangeArrowheads="1"/>
          </p:cNvSpPr>
          <p:nvPr/>
        </p:nvSpPr>
        <p:spPr bwMode="auto">
          <a:xfrm>
            <a:off x="11207455" y="922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28" name="Slide Number Placeholder 21">
            <a:extLst>
              <a:ext uri="{FF2B5EF4-FFF2-40B4-BE49-F238E27FC236}">
                <a16:creationId xmlns:a16="http://schemas.microsoft.com/office/drawing/2014/main" id="{44413E22-057C-A346-AC74-BDFD77944DE1}"/>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17</a:t>
            </a:fld>
            <a:endParaRPr lang="en-NZ" b="1">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038AEC83-07DF-5AE3-F042-3B9FBFDE4F14}"/>
              </a:ext>
            </a:extLst>
          </p:cNvPr>
          <p:cNvSpPr txBox="1"/>
          <p:nvPr/>
        </p:nvSpPr>
        <p:spPr>
          <a:xfrm>
            <a:off x="776026" y="6002219"/>
            <a:ext cx="10871261" cy="365760"/>
          </a:xfrm>
          <a:prstGeom prst="rect">
            <a:avLst/>
          </a:prstGeom>
          <a:noFill/>
        </p:spPr>
        <p:txBody>
          <a:bodyPr wrap="square" lIns="91440" tIns="45720" rIns="91440" bIns="45720" rtlCol="0" anchor="t">
            <a:spAutoFit/>
          </a:bodyPr>
          <a:lstStyle/>
          <a:p>
            <a:r>
              <a:rPr lang="mi" sz="900" b="0" i="0" strike="noStrike" cap="none" spc="0" baseline="0" dirty="0">
                <a:solidFill>
                  <a:srgbClr val="000000"/>
                </a:solidFill>
                <a:effectLst/>
                <a:latin typeface="Poppins"/>
                <a:ea typeface="Poppins"/>
                <a:cs typeface="Poppins"/>
              </a:rPr>
              <a:t>*Ngā Pūmanawa Ako: He āhuatanga me ngā waiaro pūmau ngā pūmanawa ako e tārai ai i te ara whakaako o te tangata ki te ako. Ka raua katoa mai ko ngā waiaro pēnei i te pākiki, te manahau, te urutau, me te hinengaro tipuranga, e whakaawe ana i te āhua o te tangata ki te kōkiri me te whakatere i te tukanga whai mātauranga.</a:t>
            </a:r>
          </a:p>
        </p:txBody>
      </p:sp>
    </p:spTree>
    <p:extLst>
      <p:ext uri="{BB962C8B-B14F-4D97-AF65-F5344CB8AC3E}">
        <p14:creationId xmlns:p14="http://schemas.microsoft.com/office/powerpoint/2010/main" val="25527483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80481" y="214599"/>
            <a:ext cx="9818608" cy="579120"/>
          </a:xfrm>
          <a:prstGeom prst="rect">
            <a:avLst/>
          </a:prstGeom>
          <a:noFill/>
        </p:spPr>
        <p:txBody>
          <a:bodyPr wrap="square" lIns="91440" tIns="45720" rIns="91440" bIns="45720" anchor="t">
            <a:spAutoFit/>
          </a:bodyPr>
          <a:lstStyle/>
          <a:p>
            <a:r>
              <a:rPr lang="mi" sz="3200" b="0" i="0" strike="noStrike" cap="none" spc="0" baseline="0">
                <a:solidFill>
                  <a:srgbClr val="000000"/>
                </a:solidFill>
                <a:effectLst/>
                <a:latin typeface="Poppins"/>
                <a:ea typeface="Poppins"/>
                <a:cs typeface="Poppins"/>
              </a:rPr>
              <a:t>He aha e whai ake nei?</a:t>
            </a:r>
            <a:endParaRPr lang="en-US"/>
          </a:p>
        </p:txBody>
      </p:sp>
      <p:sp>
        <p:nvSpPr>
          <p:cNvPr id="3" name="TextBox 2">
            <a:extLst>
              <a:ext uri="{FF2B5EF4-FFF2-40B4-BE49-F238E27FC236}">
                <a16:creationId xmlns:a16="http://schemas.microsoft.com/office/drawing/2014/main" id="{F2777532-D8E8-7073-575F-14435064522B}"/>
              </a:ext>
            </a:extLst>
          </p:cNvPr>
          <p:cNvSpPr txBox="1"/>
          <p:nvPr/>
        </p:nvSpPr>
        <p:spPr>
          <a:xfrm>
            <a:off x="1006386" y="1277620"/>
            <a:ext cx="10325347" cy="4955203"/>
          </a:xfrm>
          <a:prstGeom prst="rect">
            <a:avLst/>
          </a:prstGeom>
          <a:noFill/>
        </p:spPr>
        <p:txBody>
          <a:bodyPr wrap="square" lIns="91440" tIns="45720" rIns="91440" bIns="45720" rtlCol="0" anchor="t">
            <a:spAutoFit/>
          </a:bodyPr>
          <a:lstStyle/>
          <a:p>
            <a:r>
              <a:rPr lang="mi" sz="2000" b="0" i="0" strike="noStrike" cap="none" spc="0" baseline="0" dirty="0">
                <a:solidFill>
                  <a:srgbClr val="000000"/>
                </a:solidFill>
                <a:effectLst/>
                <a:latin typeface="Poppins"/>
                <a:ea typeface="Poppins"/>
                <a:cs typeface="Poppins"/>
              </a:rPr>
              <a:t>Hei te Rā Kaiako Tuatoru ka whakahoutia Te Tauākī Ako ki ngā urupare mai i ngā kōkiritanga arotahi.</a:t>
            </a: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2400" dirty="0">
              <a:latin typeface="Poppins"/>
              <a:ea typeface="Calibri" panose="020F0502020204030204" pitchFamily="34" charset="0"/>
              <a:cs typeface="Poppins"/>
            </a:endParaRPr>
          </a:p>
          <a:p>
            <a:endParaRPr lang="en-US" sz="1800" b="0" i="0" u="none" strike="noStrike" dirty="0">
              <a:solidFill>
                <a:srgbClr val="000000"/>
              </a:solidFill>
              <a:effectLst/>
              <a:latin typeface="Poppins" panose="00000500000000000000" pitchFamily="2" charset="0"/>
            </a:endParaRPr>
          </a:p>
          <a:p>
            <a:endParaRPr lang="en-US" dirty="0">
              <a:solidFill>
                <a:srgbClr val="000000"/>
              </a:solidFill>
              <a:latin typeface="Poppins" panose="00000500000000000000" pitchFamily="2" charset="0"/>
            </a:endParaRPr>
          </a:p>
          <a:p>
            <a:endParaRPr lang="en-US" sz="1800" b="0" i="0" u="none" strike="noStrike" dirty="0">
              <a:solidFill>
                <a:srgbClr val="000000"/>
              </a:solidFill>
              <a:effectLst/>
              <a:latin typeface="Poppins" panose="00000500000000000000" pitchFamily="2" charset="0"/>
            </a:endParaRPr>
          </a:p>
          <a:p>
            <a:r>
              <a:rPr lang="mi" sz="1800" b="0" i="0" strike="noStrike" cap="none" spc="0" baseline="0" dirty="0">
                <a:solidFill>
                  <a:srgbClr val="000000"/>
                </a:solidFill>
                <a:effectLst/>
                <a:latin typeface="Poppins"/>
                <a:ea typeface="Poppins"/>
                <a:cs typeface="Poppins"/>
              </a:rPr>
              <a:t>Tēnā, tuarihia te katoa o ngā urupare kia taea ai e mātou te whakapai ake ngā ihirangi ka whakawāteahia ai mō te Tautoko Rā Kaiako e whai ake nei, tukuna ki </a:t>
            </a:r>
            <a:r>
              <a:rPr lang="mi" sz="1800" b="0" i="0" strike="noStrike" cap="none" spc="0" baseline="0" dirty="0">
                <a:solidFill>
                  <a:srgbClr val="000000"/>
                </a:solidFill>
                <a:effectLst/>
                <a:latin typeface="Poppins"/>
                <a:ea typeface="Poppins"/>
                <a:cs typeface="Poppins"/>
                <a:hlinkClick r:id="rId3"/>
              </a:rPr>
              <a:t>TeReo.MaoriGroup@education.govt.nz</a:t>
            </a:r>
            <a:endParaRPr lang="en-US" sz="2400" dirty="0">
              <a:solidFill>
                <a:srgbClr val="63B2C6"/>
              </a:solidFill>
              <a:latin typeface="Poppins"/>
              <a:ea typeface="Calibri" panose="020F0502020204030204" pitchFamily="34" charset="0"/>
              <a:cs typeface="Poppins"/>
              <a:hlinkClick r:id="rId4">
                <a:extLst>
                  <a:ext uri="{A12FA001-AC4F-418D-AE19-62706E023703}">
                    <ahyp:hlinkClr xmlns:ahyp="http://schemas.microsoft.com/office/drawing/2018/hyperlinkcolor" val="tx"/>
                  </a:ext>
                </a:extLst>
              </a:hlinkClick>
            </a:endParaRPr>
          </a:p>
        </p:txBody>
      </p:sp>
      <p:grpSp>
        <p:nvGrpSpPr>
          <p:cNvPr id="12" name="Group 11">
            <a:extLst>
              <a:ext uri="{FF2B5EF4-FFF2-40B4-BE49-F238E27FC236}">
                <a16:creationId xmlns:a16="http://schemas.microsoft.com/office/drawing/2014/main" id="{B942DDC4-77D7-E6A8-9D23-292D3C8517D9}"/>
              </a:ext>
            </a:extLst>
          </p:cNvPr>
          <p:cNvGrpSpPr/>
          <p:nvPr/>
        </p:nvGrpSpPr>
        <p:grpSpPr>
          <a:xfrm rot="5400000">
            <a:off x="-2475491" y="2970138"/>
            <a:ext cx="6142089" cy="201811"/>
            <a:chOff x="4056307" y="1252249"/>
            <a:chExt cx="6142089" cy="201811"/>
          </a:xfrm>
          <a:solidFill>
            <a:srgbClr val="63B2C6"/>
          </a:solidFill>
        </p:grpSpPr>
        <p:cxnSp>
          <p:nvCxnSpPr>
            <p:cNvPr id="13" name="Straight Connector 12">
              <a:extLst>
                <a:ext uri="{FF2B5EF4-FFF2-40B4-BE49-F238E27FC236}">
                  <a16:creationId xmlns:a16="http://schemas.microsoft.com/office/drawing/2014/main" id="{B035D172-AD7C-16A2-C724-19A7081E28C6}"/>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AD10C2-1466-D386-E034-468A2EA3AA36}"/>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21" name="Group 20">
              <a:extLst>
                <a:ext uri="{FF2B5EF4-FFF2-40B4-BE49-F238E27FC236}">
                  <a16:creationId xmlns:a16="http://schemas.microsoft.com/office/drawing/2014/main" id="{1F947A65-29C3-AAE5-F2C2-2B7DED0F6AA6}"/>
                </a:ext>
              </a:extLst>
            </p:cNvPr>
            <p:cNvGrpSpPr/>
            <p:nvPr/>
          </p:nvGrpSpPr>
          <p:grpSpPr>
            <a:xfrm>
              <a:off x="4056308" y="1252249"/>
              <a:ext cx="6142088" cy="151747"/>
              <a:chOff x="3889333" y="1300726"/>
              <a:chExt cx="5889253" cy="151747"/>
            </a:xfrm>
            <a:grpFill/>
          </p:grpSpPr>
          <p:cxnSp>
            <p:nvCxnSpPr>
              <p:cNvPr id="22" name="Straight Connector 21">
                <a:extLst>
                  <a:ext uri="{FF2B5EF4-FFF2-40B4-BE49-F238E27FC236}">
                    <a16:creationId xmlns:a16="http://schemas.microsoft.com/office/drawing/2014/main" id="{1D8799BB-453D-D3B8-2074-BA0D6C99F792}"/>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3213819-D6AC-AB31-6A17-7E6A66D90FC8}"/>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2" name="Group 1">
            <a:extLst>
              <a:ext uri="{FF2B5EF4-FFF2-40B4-BE49-F238E27FC236}">
                <a16:creationId xmlns:a16="http://schemas.microsoft.com/office/drawing/2014/main" id="{E651822E-C1BE-A378-AB6A-3194D3830ECD}"/>
              </a:ext>
            </a:extLst>
          </p:cNvPr>
          <p:cNvGrpSpPr/>
          <p:nvPr/>
        </p:nvGrpSpPr>
        <p:grpSpPr>
          <a:xfrm>
            <a:off x="-3568" y="6453007"/>
            <a:ext cx="12186860" cy="407664"/>
            <a:chOff x="-152218" y="6482222"/>
            <a:chExt cx="12891216" cy="407664"/>
          </a:xfrm>
        </p:grpSpPr>
        <p:grpSp>
          <p:nvGrpSpPr>
            <p:cNvPr id="5" name="Group 4">
              <a:extLst>
                <a:ext uri="{FF2B5EF4-FFF2-40B4-BE49-F238E27FC236}">
                  <a16:creationId xmlns:a16="http://schemas.microsoft.com/office/drawing/2014/main" id="{49F9C0B4-559B-9CBB-AB2D-F8B23C745D10}"/>
                </a:ext>
              </a:extLst>
            </p:cNvPr>
            <p:cNvGrpSpPr/>
            <p:nvPr/>
          </p:nvGrpSpPr>
          <p:grpSpPr>
            <a:xfrm>
              <a:off x="8451047" y="6482222"/>
              <a:ext cx="4287951" cy="407661"/>
              <a:chOff x="1" y="6273048"/>
              <a:chExt cx="6095999" cy="579555"/>
            </a:xfrm>
          </p:grpSpPr>
          <p:pic>
            <p:nvPicPr>
              <p:cNvPr id="11" name="Picture 10" descr="A picture containing text&#10;&#10;Description automatically generated">
                <a:extLst>
                  <a:ext uri="{FF2B5EF4-FFF2-40B4-BE49-F238E27FC236}">
                    <a16:creationId xmlns:a16="http://schemas.microsoft.com/office/drawing/2014/main" id="{98C57D78-B722-8666-2AB2-D0CAF670F22D}"/>
                  </a:ext>
                </a:extLst>
              </p:cNvPr>
              <p:cNvPicPr>
                <a:picLocks noChangeAspect="1"/>
              </p:cNvPicPr>
              <p:nvPr/>
            </p:nvPicPr>
            <p:blipFill>
              <a:blip r:embed="rId5">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E915E7FE-B9BD-43CF-EDD1-5407FD3C1276}"/>
                  </a:ext>
                </a:extLst>
              </p:cNvPr>
              <p:cNvPicPr>
                <a:picLocks noChangeAspect="1"/>
              </p:cNvPicPr>
              <p:nvPr/>
            </p:nvPicPr>
            <p:blipFill>
              <a:blip r:embed="rId5">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6" name="Group 5">
              <a:extLst>
                <a:ext uri="{FF2B5EF4-FFF2-40B4-BE49-F238E27FC236}">
                  <a16:creationId xmlns:a16="http://schemas.microsoft.com/office/drawing/2014/main" id="{EC6598AA-6037-FBFC-6FB8-BD32706165FB}"/>
                </a:ext>
              </a:extLst>
            </p:cNvPr>
            <p:cNvGrpSpPr/>
            <p:nvPr/>
          </p:nvGrpSpPr>
          <p:grpSpPr>
            <a:xfrm>
              <a:off x="-152218" y="6482224"/>
              <a:ext cx="8589583" cy="407662"/>
              <a:chOff x="1" y="6273047"/>
              <a:chExt cx="12211449" cy="579556"/>
            </a:xfrm>
          </p:grpSpPr>
          <p:pic>
            <p:nvPicPr>
              <p:cNvPr id="7" name="Picture 6" descr="A picture containing text&#10;&#10;Description automatically generated">
                <a:extLst>
                  <a:ext uri="{FF2B5EF4-FFF2-40B4-BE49-F238E27FC236}">
                    <a16:creationId xmlns:a16="http://schemas.microsoft.com/office/drawing/2014/main" id="{6F3FE92F-5063-891A-270E-454B45E91F2E}"/>
                  </a:ext>
                </a:extLst>
              </p:cNvPr>
              <p:cNvPicPr>
                <a:picLocks noChangeAspect="1"/>
              </p:cNvPicPr>
              <p:nvPr/>
            </p:nvPicPr>
            <p:blipFill>
              <a:blip r:embed="rId5">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9F12845-AAE7-A21A-7839-B1732E9D240E}"/>
                  </a:ext>
                </a:extLst>
              </p:cNvPr>
              <p:cNvPicPr>
                <a:picLocks noChangeAspect="1"/>
              </p:cNvPicPr>
              <p:nvPr/>
            </p:nvPicPr>
            <p:blipFill>
              <a:blip r:embed="rId5">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965C5FB-1909-5FF7-9AC5-AD2439895A08}"/>
                  </a:ext>
                </a:extLst>
              </p:cNvPr>
              <p:cNvPicPr>
                <a:picLocks noChangeAspect="1"/>
              </p:cNvPicPr>
              <p:nvPr/>
            </p:nvPicPr>
            <p:blipFill>
              <a:blip r:embed="rId5">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DE9F8DCC-EC18-87C4-3545-7F6F6F156DB4}"/>
                  </a:ext>
                </a:extLst>
              </p:cNvPr>
              <p:cNvPicPr>
                <a:picLocks noChangeAspect="1"/>
              </p:cNvPicPr>
              <p:nvPr/>
            </p:nvPicPr>
            <p:blipFill>
              <a:blip r:embed="rId5">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5" name="Slide Number Placeholder 21">
            <a:extLst>
              <a:ext uri="{FF2B5EF4-FFF2-40B4-BE49-F238E27FC236}">
                <a16:creationId xmlns:a16="http://schemas.microsoft.com/office/drawing/2014/main" id="{D0CAC812-C46F-EA67-689E-27989EC91975}"/>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18</a:t>
            </a:fld>
            <a:endParaRPr lang="en-NZ" b="1">
              <a:latin typeface="Poppins" panose="00000500000000000000" pitchFamily="2" charset="0"/>
              <a:cs typeface="Poppins" panose="00000500000000000000" pitchFamily="2" charset="0"/>
            </a:endParaRPr>
          </a:p>
        </p:txBody>
      </p:sp>
      <p:grpSp>
        <p:nvGrpSpPr>
          <p:cNvPr id="24" name="Group 23">
            <a:extLst>
              <a:ext uri="{FF2B5EF4-FFF2-40B4-BE49-F238E27FC236}">
                <a16:creationId xmlns:a16="http://schemas.microsoft.com/office/drawing/2014/main" id="{0D1A5772-48BE-177C-6048-EB37A7B88C49}"/>
              </a:ext>
            </a:extLst>
          </p:cNvPr>
          <p:cNvGrpSpPr/>
          <p:nvPr/>
        </p:nvGrpSpPr>
        <p:grpSpPr>
          <a:xfrm>
            <a:off x="1020159" y="2490483"/>
            <a:ext cx="10396531" cy="2329926"/>
            <a:chOff x="7573541" y="2495144"/>
            <a:chExt cx="4221155" cy="945987"/>
          </a:xfrm>
        </p:grpSpPr>
        <p:pic>
          <p:nvPicPr>
            <p:cNvPr id="27" name="Picture 26" descr="A person in a blue dress&#10;&#10;Description automatically generated">
              <a:extLst>
                <a:ext uri="{FF2B5EF4-FFF2-40B4-BE49-F238E27FC236}">
                  <a16:creationId xmlns:a16="http://schemas.microsoft.com/office/drawing/2014/main" id="{639487E2-9CAC-2859-8A4C-D784FBF2E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8896" y="2507275"/>
              <a:ext cx="1135800" cy="933856"/>
            </a:xfrm>
            <a:prstGeom prst="rect">
              <a:avLst/>
            </a:prstGeom>
          </p:spPr>
        </p:pic>
        <p:pic>
          <p:nvPicPr>
            <p:cNvPr id="28" name="Picture 27" descr="An old person holding a cane and a child&#10;&#10;Description automatically generated">
              <a:extLst>
                <a:ext uri="{FF2B5EF4-FFF2-40B4-BE49-F238E27FC236}">
                  <a16:creationId xmlns:a16="http://schemas.microsoft.com/office/drawing/2014/main" id="{D29A219E-8FD4-ADEC-A50C-8BDC16826A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7161" y="2495144"/>
              <a:ext cx="1135800" cy="933856"/>
            </a:xfrm>
            <a:prstGeom prst="rect">
              <a:avLst/>
            </a:prstGeom>
          </p:spPr>
        </p:pic>
        <p:pic>
          <p:nvPicPr>
            <p:cNvPr id="29" name="Picture 28" descr="A brown house with a door&#10;&#10;Description automatically generated with medium confidence">
              <a:extLst>
                <a:ext uri="{FF2B5EF4-FFF2-40B4-BE49-F238E27FC236}">
                  <a16:creationId xmlns:a16="http://schemas.microsoft.com/office/drawing/2014/main" id="{BC53B5C8-666C-F607-4562-57DFA0545D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5276" y="2507275"/>
              <a:ext cx="1135800" cy="933856"/>
            </a:xfrm>
            <a:prstGeom prst="rect">
              <a:avLst/>
            </a:prstGeom>
          </p:spPr>
        </p:pic>
        <p:pic>
          <p:nvPicPr>
            <p:cNvPr id="30" name="Picture 29" descr="A person holding a rope&#10;&#10;Description automatically generated">
              <a:extLst>
                <a:ext uri="{FF2B5EF4-FFF2-40B4-BE49-F238E27FC236}">
                  <a16:creationId xmlns:a16="http://schemas.microsoft.com/office/drawing/2014/main" id="{2CD734FA-6FED-46E2-950F-A8D875CF0A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3541" y="2495144"/>
              <a:ext cx="1135800" cy="933856"/>
            </a:xfrm>
            <a:prstGeom prst="rect">
              <a:avLst/>
            </a:prstGeom>
          </p:spPr>
        </p:pic>
      </p:grpSp>
    </p:spTree>
    <p:extLst>
      <p:ext uri="{BB962C8B-B14F-4D97-AF65-F5344CB8AC3E}">
        <p14:creationId xmlns:p14="http://schemas.microsoft.com/office/powerpoint/2010/main" val="4935175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7038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BDA7E0BA-3555-F7F9-1698-9C8DDE707852}"/>
              </a:ext>
            </a:extLst>
          </p:cNvPr>
          <p:cNvSpPr/>
          <p:nvPr/>
        </p:nvSpPr>
        <p:spPr>
          <a:xfrm>
            <a:off x="-3568" y="-2"/>
            <a:ext cx="12195568" cy="6847115"/>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id="{A93DA0D6-9B0A-E9BE-ADCE-2CFF8C6A4AC4}"/>
              </a:ext>
            </a:extLst>
          </p:cNvPr>
          <p:cNvSpPr txBox="1"/>
          <p:nvPr/>
        </p:nvSpPr>
        <p:spPr>
          <a:xfrm>
            <a:off x="780480" y="368589"/>
            <a:ext cx="10033293" cy="584775"/>
          </a:xfrm>
          <a:prstGeom prst="rect">
            <a:avLst/>
          </a:prstGeom>
          <a:noFill/>
        </p:spPr>
        <p:txBody>
          <a:bodyPr wrap="square" lIns="91440" tIns="45720" rIns="91440" bIns="45720" anchor="t">
            <a:spAutoFit/>
          </a:bodyPr>
          <a:lstStyle/>
          <a:p>
            <a:endParaRPr lang="en-NZ" sz="3200">
              <a:latin typeface="Poppins" panose="00000500000000000000" pitchFamily="2" charset="0"/>
              <a:cs typeface="Poppins" panose="00000500000000000000" pitchFamily="2" charset="0"/>
            </a:endParaRPr>
          </a:p>
        </p:txBody>
      </p:sp>
      <p:grpSp>
        <p:nvGrpSpPr>
          <p:cNvPr id="41" name="Group 40">
            <a:extLst>
              <a:ext uri="{FF2B5EF4-FFF2-40B4-BE49-F238E27FC236}">
                <a16:creationId xmlns:a16="http://schemas.microsoft.com/office/drawing/2014/main" id="{F57638C2-4144-E876-905E-8F1C91C2DE07}"/>
              </a:ext>
            </a:extLst>
          </p:cNvPr>
          <p:cNvGrpSpPr/>
          <p:nvPr/>
        </p:nvGrpSpPr>
        <p:grpSpPr>
          <a:xfrm rot="5400000">
            <a:off x="-2475491" y="2970138"/>
            <a:ext cx="6142089" cy="201811"/>
            <a:chOff x="4056307" y="1252249"/>
            <a:chExt cx="6142089" cy="201811"/>
          </a:xfrm>
          <a:solidFill>
            <a:srgbClr val="63B2C6"/>
          </a:solidFill>
        </p:grpSpPr>
        <p:cxnSp>
          <p:nvCxnSpPr>
            <p:cNvPr id="42" name="Straight Connector 41">
              <a:extLst>
                <a:ext uri="{FF2B5EF4-FFF2-40B4-BE49-F238E27FC236}">
                  <a16:creationId xmlns:a16="http://schemas.microsoft.com/office/drawing/2014/main" id="{2D32A05C-C546-463A-3C59-EEC7E75C6938}"/>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2C1DB43-EDDF-AFE0-51AB-7DB9E34159BE}"/>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44" name="Group 43">
              <a:extLst>
                <a:ext uri="{FF2B5EF4-FFF2-40B4-BE49-F238E27FC236}">
                  <a16:creationId xmlns:a16="http://schemas.microsoft.com/office/drawing/2014/main" id="{44FAEDB0-D798-958D-2DD2-C0FBABFE08C1}"/>
                </a:ext>
              </a:extLst>
            </p:cNvPr>
            <p:cNvGrpSpPr/>
            <p:nvPr/>
          </p:nvGrpSpPr>
          <p:grpSpPr>
            <a:xfrm>
              <a:off x="4056308" y="1252249"/>
              <a:ext cx="6142088" cy="151747"/>
              <a:chOff x="3889333" y="1300726"/>
              <a:chExt cx="5889253" cy="151747"/>
            </a:xfrm>
            <a:grpFill/>
          </p:grpSpPr>
          <p:cxnSp>
            <p:nvCxnSpPr>
              <p:cNvPr id="45" name="Straight Connector 44">
                <a:extLst>
                  <a:ext uri="{FF2B5EF4-FFF2-40B4-BE49-F238E27FC236}">
                    <a16:creationId xmlns:a16="http://schemas.microsoft.com/office/drawing/2014/main" id="{A6A8B021-53A6-E132-C1E9-FA5FF6C884A0}"/>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CD03197-6ED6-BD3D-0A59-3958357A960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8" name="Rectangle 2">
            <a:extLst>
              <a:ext uri="{FF2B5EF4-FFF2-40B4-BE49-F238E27FC236}">
                <a16:creationId xmlns:a16="http://schemas.microsoft.com/office/drawing/2014/main" id="{F891BEB9-928A-F63E-88B8-8F4DD2356098}"/>
              </a:ext>
            </a:extLst>
          </p:cNvPr>
          <p:cNvSpPr>
            <a:spLocks noChangeArrowheads="1"/>
          </p:cNvSpPr>
          <p:nvPr/>
        </p:nvSpPr>
        <p:spPr bwMode="auto">
          <a:xfrm>
            <a:off x="11158979" y="7048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10" name="TextBox 9">
            <a:extLst>
              <a:ext uri="{FF2B5EF4-FFF2-40B4-BE49-F238E27FC236}">
                <a16:creationId xmlns:a16="http://schemas.microsoft.com/office/drawing/2014/main" id="{4B33EFB9-FC5A-295C-D9EF-B60886866EF3}"/>
              </a:ext>
            </a:extLst>
          </p:cNvPr>
          <p:cNvSpPr txBox="1"/>
          <p:nvPr/>
        </p:nvSpPr>
        <p:spPr>
          <a:xfrm>
            <a:off x="1006614" y="2452211"/>
            <a:ext cx="8215567" cy="3724096"/>
          </a:xfrm>
          <a:prstGeom prst="rect">
            <a:avLst/>
          </a:prstGeom>
          <a:noFill/>
        </p:spPr>
        <p:txBody>
          <a:bodyPr wrap="square" lIns="91440" tIns="45720" rIns="91440" bIns="45720" anchor="t">
            <a:spAutoFit/>
          </a:bodyPr>
          <a:lstStyle/>
          <a:p>
            <a:pPr>
              <a:spcAft>
                <a:spcPts val="1200"/>
              </a:spcAft>
              <a:tabLst>
                <a:tab pos="990600" algn="l"/>
              </a:tabLst>
            </a:pPr>
            <a:r>
              <a:rPr lang="mi" sz="1600" b="0" i="0" strike="noStrike" cap="none" spc="0" baseline="0" dirty="0">
                <a:solidFill>
                  <a:srgbClr val="000000"/>
                </a:solidFill>
                <a:effectLst/>
                <a:latin typeface="Poppins"/>
                <a:ea typeface="Poppins"/>
                <a:cs typeface="Poppins"/>
              </a:rPr>
              <a:t>Me waiho ko te 30 - 40 meneti mō ia wānanga.  </a:t>
            </a:r>
            <a:endParaRPr lang="en-US" sz="1600" b="1" dirty="0">
              <a:latin typeface="Poppins"/>
              <a:cs typeface="Poppins"/>
            </a:endParaRPr>
          </a:p>
          <a:p>
            <a:pPr defTabSz="1168400">
              <a:spcAft>
                <a:spcPts val="1200"/>
              </a:spcAft>
            </a:pPr>
            <a:r>
              <a:rPr lang="mi" sz="1600" b="1" i="0" strike="noStrike" cap="none" spc="0" baseline="0" dirty="0">
                <a:solidFill>
                  <a:srgbClr val="000000"/>
                </a:solidFill>
                <a:effectLst/>
                <a:latin typeface="Poppins"/>
                <a:ea typeface="Poppins"/>
                <a:cs typeface="Poppins"/>
              </a:rPr>
              <a:t>He Kupu Whakataki: </a:t>
            </a:r>
            <a:r>
              <a:rPr lang="mi" sz="1600" b="0" i="0" strike="noStrike" cap="none" spc="0" baseline="0" dirty="0">
                <a:solidFill>
                  <a:srgbClr val="000000"/>
                </a:solidFill>
                <a:effectLst/>
                <a:latin typeface="Poppins"/>
                <a:ea typeface="Poppins"/>
                <a:cs typeface="Poppins"/>
              </a:rPr>
              <a:t>Ako – Ōna mātāpono, ōna ara whakaako me ōna tikanga whakaako tino kounga hei tautoko i te ako.</a:t>
            </a:r>
            <a:endParaRPr lang="en-US" sz="1600" b="1" u="sng" dirty="0">
              <a:latin typeface="Poppins"/>
              <a:cs typeface="Poppins"/>
            </a:endParaRPr>
          </a:p>
          <a:p>
            <a:pPr defTabSz="1168400">
              <a:spcAft>
                <a:spcPts val="1200"/>
              </a:spcAft>
            </a:pPr>
            <a:r>
              <a:rPr lang="mi" sz="1600" b="1" i="0" strike="noStrike" cap="none" spc="0" baseline="0" dirty="0">
                <a:solidFill>
                  <a:srgbClr val="000000"/>
                </a:solidFill>
                <a:effectLst/>
                <a:latin typeface="Poppins"/>
                <a:ea typeface="Poppins"/>
                <a:cs typeface="Poppins"/>
              </a:rPr>
              <a:t>Wānanga 1: </a:t>
            </a:r>
            <a:r>
              <a:rPr lang="mi" sz="1600" b="0" i="0" strike="noStrike" cap="none" spc="0" baseline="0" dirty="0">
                <a:solidFill>
                  <a:srgbClr val="000000"/>
                </a:solidFill>
                <a:effectLst/>
                <a:latin typeface="Poppins"/>
                <a:ea typeface="Poppins"/>
                <a:cs typeface="Poppins"/>
              </a:rPr>
              <a:t>Ngā mātāpono o te Tauākī Ako.  </a:t>
            </a:r>
            <a:endParaRPr lang="en-US" sz="1600" dirty="0">
              <a:latin typeface="Poppins" panose="00000500000000000000" pitchFamily="2" charset="0"/>
              <a:cs typeface="Poppins" panose="00000500000000000000" pitchFamily="2" charset="0"/>
            </a:endParaRPr>
          </a:p>
          <a:p>
            <a:pPr defTabSz="1168400">
              <a:spcAft>
                <a:spcPts val="1200"/>
              </a:spcAft>
            </a:pPr>
            <a:r>
              <a:rPr lang="mi" sz="1600" b="1" i="0" strike="noStrike" cap="none" spc="0" baseline="0" dirty="0">
                <a:solidFill>
                  <a:srgbClr val="000000"/>
                </a:solidFill>
                <a:effectLst/>
                <a:latin typeface="Poppins"/>
                <a:ea typeface="Poppins"/>
                <a:cs typeface="Poppins"/>
              </a:rPr>
              <a:t>Wānanga 2 : </a:t>
            </a:r>
            <a:r>
              <a:rPr lang="mi" sz="1600" b="0" i="0" strike="noStrike" cap="none" spc="0" baseline="0" dirty="0">
                <a:solidFill>
                  <a:srgbClr val="000000"/>
                </a:solidFill>
                <a:effectLst/>
                <a:latin typeface="Poppins"/>
                <a:ea typeface="Poppins"/>
                <a:cs typeface="Poppins"/>
              </a:rPr>
              <a:t>Te ara whakaako ā-tikanga whakaako: He kaiako mokopuna ngā kaiako katoa.</a:t>
            </a:r>
            <a:endParaRPr lang="en-US" sz="1600" dirty="0">
              <a:latin typeface="Poppins" panose="00000500000000000000" pitchFamily="2" charset="0"/>
              <a:cs typeface="Poppins" panose="00000500000000000000" pitchFamily="2" charset="0"/>
            </a:endParaRPr>
          </a:p>
          <a:p>
            <a:pPr defTabSz="1168400">
              <a:spcAft>
                <a:spcPts val="1200"/>
              </a:spcAft>
            </a:pPr>
            <a:r>
              <a:rPr lang="mi" sz="1600" b="1" i="0" strike="noStrike" cap="none" spc="0" baseline="0" dirty="0">
                <a:solidFill>
                  <a:srgbClr val="000000"/>
                </a:solidFill>
                <a:effectLst/>
                <a:latin typeface="Poppins"/>
                <a:ea typeface="Poppins"/>
                <a:cs typeface="Poppins"/>
              </a:rPr>
              <a:t>Wānanga 3: </a:t>
            </a:r>
            <a:r>
              <a:rPr lang="mi" sz="1600" b="0" i="0" strike="noStrike" cap="none" spc="0" baseline="0" dirty="0">
                <a:solidFill>
                  <a:srgbClr val="000000"/>
                </a:solidFill>
                <a:effectLst/>
                <a:latin typeface="Poppins"/>
                <a:ea typeface="Poppins"/>
                <a:cs typeface="Poppins"/>
              </a:rPr>
              <a:t>Te ara whakaako ā-tikanga whakaako: He kaiako reo ngā kaiako katoa.</a:t>
            </a:r>
            <a:endParaRPr lang="en-US" sz="1600" b="1" dirty="0">
              <a:latin typeface="Poppins" panose="00000500000000000000" pitchFamily="2" charset="0"/>
              <a:cs typeface="Poppins" panose="00000500000000000000" pitchFamily="2" charset="0"/>
            </a:endParaRPr>
          </a:p>
          <a:p>
            <a:pPr defTabSz="990600">
              <a:spcAft>
                <a:spcPts val="1200"/>
              </a:spcAft>
              <a:tabLst>
                <a:tab pos="1168400" algn="l"/>
              </a:tabLst>
            </a:pPr>
            <a:r>
              <a:rPr lang="mi" sz="1600" b="1" i="0" strike="noStrike" cap="none" spc="0" baseline="0" dirty="0">
                <a:solidFill>
                  <a:srgbClr val="000000"/>
                </a:solidFill>
                <a:effectLst/>
                <a:latin typeface="Poppins"/>
                <a:ea typeface="Poppins"/>
                <a:cs typeface="Poppins"/>
              </a:rPr>
              <a:t>Wānanga 4: </a:t>
            </a:r>
            <a:r>
              <a:rPr lang="mi" sz="1600" b="0" i="0" strike="noStrike" cap="none" spc="0" baseline="0" dirty="0">
                <a:solidFill>
                  <a:srgbClr val="000000"/>
                </a:solidFill>
                <a:effectLst/>
                <a:latin typeface="Poppins"/>
                <a:ea typeface="Poppins"/>
                <a:cs typeface="Poppins"/>
              </a:rPr>
              <a:t>Te ara whakaako ā-tikanga whakaako: He kaiako akoranga ngā kaiako katoa.</a:t>
            </a:r>
          </a:p>
          <a:p>
            <a:pPr defTabSz="1168400">
              <a:spcAft>
                <a:spcPts val="1200"/>
              </a:spcAft>
            </a:pPr>
            <a:r>
              <a:rPr lang="mi" sz="1600" b="1" i="0" strike="noStrike" cap="none" spc="0" baseline="0" dirty="0">
                <a:solidFill>
                  <a:srgbClr val="000000"/>
                </a:solidFill>
                <a:effectLst/>
                <a:latin typeface="Poppins"/>
                <a:ea typeface="Poppins"/>
                <a:cs typeface="Poppins"/>
              </a:rPr>
              <a:t>Wānanga 5: </a:t>
            </a:r>
            <a:r>
              <a:rPr lang="mi" sz="1600" b="0" i="0" strike="noStrike" cap="none" spc="0" baseline="0" dirty="0">
                <a:solidFill>
                  <a:srgbClr val="000000"/>
                </a:solidFill>
                <a:effectLst/>
                <a:latin typeface="Poppins"/>
                <a:ea typeface="Poppins"/>
                <a:cs typeface="Poppins"/>
              </a:rPr>
              <a:t>Tūhura i ngā tikanga whakaako tino kounga.</a:t>
            </a:r>
            <a:endParaRPr lang="en-US" sz="1600" dirty="0">
              <a:latin typeface="Poppins" panose="00000500000000000000" pitchFamily="2" charset="0"/>
              <a:cs typeface="Poppins" panose="00000500000000000000" pitchFamily="2" charset="0"/>
            </a:endParaRPr>
          </a:p>
        </p:txBody>
      </p:sp>
      <p:sp>
        <p:nvSpPr>
          <p:cNvPr id="24" name="Slide Number Placeholder 21">
            <a:extLst>
              <a:ext uri="{FF2B5EF4-FFF2-40B4-BE49-F238E27FC236}">
                <a16:creationId xmlns:a16="http://schemas.microsoft.com/office/drawing/2014/main" id="{2CFBC9F1-8CFC-F6BA-4DF6-45AD8C6061D2}"/>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2</a:t>
            </a:fld>
            <a:endParaRPr lang="en-NZ" b="1">
              <a:latin typeface="Poppins" panose="000005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939AA4BC-2A79-5878-E439-FC284BAD8EE0}"/>
              </a:ext>
            </a:extLst>
          </p:cNvPr>
          <p:cNvSpPr txBox="1"/>
          <p:nvPr/>
        </p:nvSpPr>
        <p:spPr>
          <a:xfrm>
            <a:off x="707437" y="58567"/>
            <a:ext cx="10976268" cy="822960"/>
          </a:xfrm>
          <a:prstGeom prst="rect">
            <a:avLst/>
          </a:prstGeom>
          <a:noFill/>
        </p:spPr>
        <p:txBody>
          <a:bodyPr wrap="square" lIns="91440" tIns="45720" rIns="91440" bIns="45720" anchor="t">
            <a:spAutoFit/>
          </a:bodyPr>
          <a:lstStyle/>
          <a:p>
            <a:r>
              <a:rPr lang="mi" sz="2400" b="0" i="0" strike="noStrike" cap="none" spc="0" baseline="0" dirty="0">
                <a:solidFill>
                  <a:srgbClr val="000000"/>
                </a:solidFill>
                <a:effectLst/>
                <a:latin typeface="Poppins"/>
                <a:ea typeface="Poppins"/>
                <a:cs typeface="Poppins"/>
              </a:rPr>
              <a:t>Ako – Ōna mātāpono, ōna ara whakaako me ōna tikanga whakaako tino kounga</a:t>
            </a:r>
            <a:endParaRPr lang="en-NZ" sz="2400" u="sng" dirty="0">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5EDDE3F3-971E-BA98-4381-1B2DB918768A}"/>
              </a:ext>
            </a:extLst>
          </p:cNvPr>
          <p:cNvSpPr txBox="1"/>
          <p:nvPr/>
        </p:nvSpPr>
        <p:spPr>
          <a:xfrm>
            <a:off x="1006614" y="1425258"/>
            <a:ext cx="9285702" cy="579120"/>
          </a:xfrm>
          <a:prstGeom prst="rect">
            <a:avLst/>
          </a:prstGeom>
          <a:noFill/>
        </p:spPr>
        <p:txBody>
          <a:bodyPr wrap="square" lIns="91440" tIns="45720" rIns="91440" bIns="45720" anchor="t">
            <a:spAutoFit/>
          </a:bodyPr>
          <a:lstStyle/>
          <a:p>
            <a:r>
              <a:rPr lang="mi" sz="1600" b="0" i="0" strike="noStrike" cap="none" spc="0" baseline="0">
                <a:solidFill>
                  <a:srgbClr val="000000"/>
                </a:solidFill>
                <a:effectLst/>
                <a:latin typeface="Poppins"/>
                <a:ea typeface="Poppins"/>
                <a:cs typeface="Poppins"/>
              </a:rPr>
              <a:t>I te Rā Kaiako Tuarua ka tūhura mātou i te </a:t>
            </a:r>
            <a:r>
              <a:rPr lang="mi" sz="1600" b="0" i="1" strike="noStrike" cap="none" spc="0" baseline="0">
                <a:solidFill>
                  <a:srgbClr val="000000"/>
                </a:solidFill>
                <a:effectLst/>
                <a:latin typeface="Poppins"/>
                <a:ea typeface="Poppins"/>
                <a:cs typeface="Poppins"/>
              </a:rPr>
              <a:t>Ako - ōna mātāpono, ōna ara whakaako me ōna tikanga whakaako tino kounga hei tautoko i te ako (Te Tauākī Ako).</a:t>
            </a:r>
            <a:endParaRPr lang="en-US" sz="1600" b="1">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702163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177009-CE32-8F93-39AC-138342753EFF}"/>
              </a:ext>
            </a:extLst>
          </p:cNvPr>
          <p:cNvGrpSpPr/>
          <p:nvPr/>
        </p:nvGrpSpPr>
        <p:grpSpPr>
          <a:xfrm>
            <a:off x="-3568" y="6453007"/>
            <a:ext cx="12186860" cy="407664"/>
            <a:chOff x="-152218" y="6482222"/>
            <a:chExt cx="12891216" cy="407664"/>
          </a:xfrm>
        </p:grpSpPr>
        <p:grpSp>
          <p:nvGrpSpPr>
            <p:cNvPr id="3" name="Group 2">
              <a:extLst>
                <a:ext uri="{FF2B5EF4-FFF2-40B4-BE49-F238E27FC236}">
                  <a16:creationId xmlns:a16="http://schemas.microsoft.com/office/drawing/2014/main" id="{63C80CFD-E2A8-F89A-D2C8-0B23F804ECA1}"/>
                </a:ext>
              </a:extLst>
            </p:cNvPr>
            <p:cNvGrpSpPr/>
            <p:nvPr/>
          </p:nvGrpSpPr>
          <p:grpSpPr>
            <a:xfrm>
              <a:off x="8451047" y="6482222"/>
              <a:ext cx="4287951" cy="407661"/>
              <a:chOff x="1" y="6273048"/>
              <a:chExt cx="6095999" cy="579555"/>
            </a:xfrm>
          </p:grpSpPr>
          <p:pic>
            <p:nvPicPr>
              <p:cNvPr id="12" name="Picture 11" descr="A picture containing text&#10;&#10;Description automatically generated">
                <a:extLst>
                  <a:ext uri="{FF2B5EF4-FFF2-40B4-BE49-F238E27FC236}">
                    <a16:creationId xmlns:a16="http://schemas.microsoft.com/office/drawing/2014/main" id="{F8411269-C491-6BDF-72B3-1065F77896C3}"/>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ADF2CAC3-73D0-9263-15B2-9C28D3D16D22}"/>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5" name="Group 4">
              <a:extLst>
                <a:ext uri="{FF2B5EF4-FFF2-40B4-BE49-F238E27FC236}">
                  <a16:creationId xmlns:a16="http://schemas.microsoft.com/office/drawing/2014/main" id="{0E275B1E-D073-EFDC-63DC-DA47A4691791}"/>
                </a:ext>
              </a:extLst>
            </p:cNvPr>
            <p:cNvGrpSpPr/>
            <p:nvPr/>
          </p:nvGrpSpPr>
          <p:grpSpPr>
            <a:xfrm>
              <a:off x="-152218" y="6482224"/>
              <a:ext cx="8589583" cy="407662"/>
              <a:chOff x="1" y="6273047"/>
              <a:chExt cx="12211449" cy="579556"/>
            </a:xfrm>
          </p:grpSpPr>
          <p:pic>
            <p:nvPicPr>
              <p:cNvPr id="7" name="Picture 6" descr="A picture containing text&#10;&#10;Description automatically generated">
                <a:extLst>
                  <a:ext uri="{FF2B5EF4-FFF2-40B4-BE49-F238E27FC236}">
                    <a16:creationId xmlns:a16="http://schemas.microsoft.com/office/drawing/2014/main" id="{FCDE346E-6C7B-3B59-27A3-A6309138A5E6}"/>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BBF7D3B-8407-C312-8D0E-091EAC86DAAB}"/>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FDE5819-13DA-FAF8-8CF0-6CDE6D6E3D87}"/>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7B563DB-14D8-3E7B-17E7-2C0AAE731B6F}"/>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pic>
        <p:nvPicPr>
          <p:cNvPr id="6" name="Picture 5" descr="A diagram of different stages of life&#10;&#10;Description automatically generated">
            <a:extLst>
              <a:ext uri="{FF2B5EF4-FFF2-40B4-BE49-F238E27FC236}">
                <a16:creationId xmlns:a16="http://schemas.microsoft.com/office/drawing/2014/main" id="{1C936093-DE8B-0334-DDF1-52A434C9B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513" y="1388415"/>
            <a:ext cx="5069853" cy="4228585"/>
          </a:xfrm>
          <a:prstGeom prst="rect">
            <a:avLst/>
          </a:prstGeom>
        </p:spPr>
      </p:pic>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41" name="Group 40">
            <a:extLst>
              <a:ext uri="{FF2B5EF4-FFF2-40B4-BE49-F238E27FC236}">
                <a16:creationId xmlns:a16="http://schemas.microsoft.com/office/drawing/2014/main" id="{F57638C2-4144-E876-905E-8F1C91C2DE07}"/>
              </a:ext>
            </a:extLst>
          </p:cNvPr>
          <p:cNvGrpSpPr/>
          <p:nvPr/>
        </p:nvGrpSpPr>
        <p:grpSpPr>
          <a:xfrm rot="5400000">
            <a:off x="-2475491" y="2970138"/>
            <a:ext cx="6142089" cy="201811"/>
            <a:chOff x="4056307" y="1252249"/>
            <a:chExt cx="6142089" cy="201811"/>
          </a:xfrm>
          <a:solidFill>
            <a:srgbClr val="63B2C6"/>
          </a:solidFill>
        </p:grpSpPr>
        <p:cxnSp>
          <p:nvCxnSpPr>
            <p:cNvPr id="42" name="Straight Connector 41">
              <a:extLst>
                <a:ext uri="{FF2B5EF4-FFF2-40B4-BE49-F238E27FC236}">
                  <a16:creationId xmlns:a16="http://schemas.microsoft.com/office/drawing/2014/main" id="{2D32A05C-C546-463A-3C59-EEC7E75C6938}"/>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2C1DB43-EDDF-AFE0-51AB-7DB9E34159BE}"/>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44" name="Group 43">
              <a:extLst>
                <a:ext uri="{FF2B5EF4-FFF2-40B4-BE49-F238E27FC236}">
                  <a16:creationId xmlns:a16="http://schemas.microsoft.com/office/drawing/2014/main" id="{44FAEDB0-D798-958D-2DD2-C0FBABFE08C1}"/>
                </a:ext>
              </a:extLst>
            </p:cNvPr>
            <p:cNvGrpSpPr/>
            <p:nvPr/>
          </p:nvGrpSpPr>
          <p:grpSpPr>
            <a:xfrm>
              <a:off x="4056308" y="1252249"/>
              <a:ext cx="6142088" cy="151747"/>
              <a:chOff x="3889333" y="1300726"/>
              <a:chExt cx="5889253" cy="151747"/>
            </a:xfrm>
            <a:grpFill/>
          </p:grpSpPr>
          <p:cxnSp>
            <p:nvCxnSpPr>
              <p:cNvPr id="45" name="Straight Connector 44">
                <a:extLst>
                  <a:ext uri="{FF2B5EF4-FFF2-40B4-BE49-F238E27FC236}">
                    <a16:creationId xmlns:a16="http://schemas.microsoft.com/office/drawing/2014/main" id="{A6A8B021-53A6-E132-C1E9-FA5FF6C884A0}"/>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CD03197-6ED6-BD3D-0A59-3958357A960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8" name="Rectangle 2">
            <a:extLst>
              <a:ext uri="{FF2B5EF4-FFF2-40B4-BE49-F238E27FC236}">
                <a16:creationId xmlns:a16="http://schemas.microsoft.com/office/drawing/2014/main" id="{F891BEB9-928A-F63E-88B8-8F4DD2356098}"/>
              </a:ext>
            </a:extLst>
          </p:cNvPr>
          <p:cNvSpPr>
            <a:spLocks noChangeArrowheads="1"/>
          </p:cNvSpPr>
          <p:nvPr/>
        </p:nvSpPr>
        <p:spPr bwMode="auto">
          <a:xfrm>
            <a:off x="11158979" y="7048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10" name="TextBox 9">
            <a:extLst>
              <a:ext uri="{FF2B5EF4-FFF2-40B4-BE49-F238E27FC236}">
                <a16:creationId xmlns:a16="http://schemas.microsoft.com/office/drawing/2014/main" id="{4B33EFB9-FC5A-295C-D9EF-B60886866EF3}"/>
              </a:ext>
            </a:extLst>
          </p:cNvPr>
          <p:cNvSpPr txBox="1"/>
          <p:nvPr/>
        </p:nvSpPr>
        <p:spPr>
          <a:xfrm>
            <a:off x="920810" y="1385072"/>
            <a:ext cx="6186158" cy="4724370"/>
          </a:xfrm>
          <a:prstGeom prst="rect">
            <a:avLst/>
          </a:prstGeom>
          <a:noFill/>
        </p:spPr>
        <p:txBody>
          <a:bodyPr wrap="square" lIns="91440" tIns="45720" rIns="91440" bIns="45720" anchor="t">
            <a:spAutoFit/>
          </a:bodyPr>
          <a:lstStyle/>
          <a:p>
            <a:pPr>
              <a:spcAft>
                <a:spcPts val="1800"/>
              </a:spcAft>
              <a:tabLst>
                <a:tab pos="990600" algn="l"/>
              </a:tabLst>
            </a:pPr>
            <a:r>
              <a:rPr lang="mi" sz="1600" b="0" i="0" strike="noStrike" cap="none" spc="0" baseline="0" dirty="0">
                <a:solidFill>
                  <a:srgbClr val="000000"/>
                </a:solidFill>
                <a:effectLst/>
                <a:latin typeface="Poppins"/>
                <a:ea typeface="Poppins"/>
                <a:cs typeface="Poppins"/>
              </a:rPr>
              <a:t>Ko te hua o ia wānanga, e whai wāhi ai koe, āu kaimahi me te poari o te kura ki te huritao-ā-kiri i ngā mātāpono, ngā ara whakaako, me ngā tikanga whakaako tino kounga ka taunakitia, ka whakamahia hoki e koe i tō kura.  </a:t>
            </a:r>
            <a:endParaRPr lang="en-US" sz="1600" dirty="0">
              <a:latin typeface="Poppins" panose="00000500000000000000" pitchFamily="2" charset="0"/>
              <a:cs typeface="Poppins" panose="00000500000000000000" pitchFamily="2" charset="0"/>
            </a:endParaRPr>
          </a:p>
          <a:p>
            <a:pPr>
              <a:spcAft>
                <a:spcPts val="1800"/>
              </a:spcAft>
              <a:tabLst>
                <a:tab pos="990600" algn="l"/>
              </a:tabLst>
            </a:pPr>
            <a:r>
              <a:rPr lang="mi" sz="1600" b="0" i="0" strike="noStrike" cap="none" spc="0" baseline="0" dirty="0">
                <a:solidFill>
                  <a:srgbClr val="000000"/>
                </a:solidFill>
                <a:effectLst/>
                <a:latin typeface="Poppins"/>
                <a:ea typeface="Poppins"/>
                <a:cs typeface="Poppins"/>
              </a:rPr>
              <a:t>E taea ai e koe te wānanga Te Tauākī Ako hei whakaū āe, kāo rānei he hua kei ngā mātāpono, ngā ara whakaako me ngā tikanga whakaako mō te wāhi ki tō kura me ōna whānau, te whakaū hoki/rānei āe, kāo kei te ngaro ētahi āhuatanga. </a:t>
            </a:r>
            <a:endParaRPr lang="en-US" sz="1600" dirty="0">
              <a:latin typeface="Poppins" panose="00000500000000000000" pitchFamily="2" charset="0"/>
              <a:cs typeface="Poppins" panose="00000500000000000000" pitchFamily="2" charset="0"/>
            </a:endParaRPr>
          </a:p>
          <a:p>
            <a:pPr>
              <a:spcAft>
                <a:spcPts val="1800"/>
              </a:spcAft>
              <a:tabLst>
                <a:tab pos="990600" algn="l"/>
              </a:tabLst>
            </a:pPr>
            <a:r>
              <a:rPr lang="mi" sz="1600" b="0" i="0" strike="noStrike" cap="none" spc="0" baseline="0" dirty="0">
                <a:solidFill>
                  <a:srgbClr val="000000"/>
                </a:solidFill>
                <a:effectLst/>
                <a:latin typeface="Poppins"/>
                <a:ea typeface="Poppins"/>
                <a:cs typeface="Poppins"/>
              </a:rPr>
              <a:t>Hei te mutunga, kua horahia e te wānanga he ātea hei whakataki, hei whai whakaaro, hei uiui hoki ā-kiritōpū i Te Tauākī Ako.  </a:t>
            </a:r>
          </a:p>
          <a:p>
            <a:pPr>
              <a:spcAft>
                <a:spcPts val="1800"/>
              </a:spcAft>
              <a:tabLst>
                <a:tab pos="990600" algn="l"/>
              </a:tabLst>
            </a:pPr>
            <a:r>
              <a:rPr lang="mi" sz="1600" b="0" i="0" strike="noStrike" cap="none" spc="0" baseline="0" dirty="0">
                <a:solidFill>
                  <a:srgbClr val="000000"/>
                </a:solidFill>
                <a:effectLst/>
                <a:latin typeface="Poppins"/>
                <a:ea typeface="Poppins"/>
                <a:cs typeface="Poppins"/>
              </a:rPr>
              <a:t>Whai muri mai i te wānanga, ka whakarato ētahi o ngā rauemi āpiti i te ātea kia nui ake te huritao-ā-kiri me ngā pātai āhua ōrite mā ngā kaiako me ā rātou tikanga whakaako.  </a:t>
            </a:r>
            <a:endParaRPr lang="en-US" sz="1600" dirty="0">
              <a:latin typeface="Poppins" panose="00000500000000000000" pitchFamily="2" charset="0"/>
              <a:cs typeface="Poppins" panose="00000500000000000000" pitchFamily="2" charset="0"/>
            </a:endParaRPr>
          </a:p>
        </p:txBody>
      </p:sp>
      <p:sp>
        <p:nvSpPr>
          <p:cNvPr id="24" name="Slide Number Placeholder 21">
            <a:extLst>
              <a:ext uri="{FF2B5EF4-FFF2-40B4-BE49-F238E27FC236}">
                <a16:creationId xmlns:a16="http://schemas.microsoft.com/office/drawing/2014/main" id="{45CA11CE-4C68-AD0A-7C4F-24F4EA20B949}"/>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3</a:t>
            </a:fld>
            <a:endParaRPr lang="en-NZ" b="1">
              <a:latin typeface="Poppins" panose="000005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B08770DB-1747-40BE-69C8-2A29BD11ECE7}"/>
              </a:ext>
            </a:extLst>
          </p:cNvPr>
          <p:cNvSpPr txBox="1"/>
          <p:nvPr/>
        </p:nvSpPr>
        <p:spPr>
          <a:xfrm>
            <a:off x="902099" y="259871"/>
            <a:ext cx="10976268" cy="457200"/>
          </a:xfrm>
          <a:prstGeom prst="rect">
            <a:avLst/>
          </a:prstGeom>
          <a:noFill/>
        </p:spPr>
        <p:txBody>
          <a:bodyPr wrap="square" lIns="91440" tIns="45720" rIns="91440" bIns="45720" anchor="t">
            <a:spAutoFit/>
          </a:bodyPr>
          <a:lstStyle/>
          <a:p>
            <a:r>
              <a:rPr lang="mi" sz="2400" b="0" i="0" strike="noStrike" cap="none" spc="0" baseline="0">
                <a:solidFill>
                  <a:srgbClr val="000000"/>
                </a:solidFill>
                <a:effectLst/>
                <a:latin typeface="Poppins"/>
                <a:ea typeface="Poppins"/>
                <a:cs typeface="Poppins"/>
              </a:rPr>
              <a:t>Ko te tautoko hei kōkiri i tēnei rauemi</a:t>
            </a:r>
            <a:endParaRPr lang="en-US"/>
          </a:p>
        </p:txBody>
      </p:sp>
    </p:spTree>
    <p:extLst>
      <p:ext uri="{BB962C8B-B14F-4D97-AF65-F5344CB8AC3E}">
        <p14:creationId xmlns:p14="http://schemas.microsoft.com/office/powerpoint/2010/main" val="19906089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D738583-A2F9-B9AE-F533-066665ACF5DE}"/>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mi" sz="6000" b="0" i="0" strike="noStrike" cap="none" spc="0" baseline="0">
                <a:solidFill>
                  <a:srgbClr val="000000"/>
                </a:solidFill>
                <a:effectLst/>
                <a:latin typeface="Poppins"/>
                <a:ea typeface="Poppins"/>
                <a:cs typeface="Poppins"/>
              </a:rPr>
              <a:t>He Kupu Whakataki</a:t>
            </a:r>
            <a:endParaRPr lang="en-NZ" sz="6000"/>
          </a:p>
        </p:txBody>
      </p:sp>
      <p:sp>
        <p:nvSpPr>
          <p:cNvPr id="7" name="Title 1">
            <a:extLst>
              <a:ext uri="{FF2B5EF4-FFF2-40B4-BE49-F238E27FC236}">
                <a16:creationId xmlns:a16="http://schemas.microsoft.com/office/drawing/2014/main" id="{26D476E8-5E6C-AF57-0F14-0E7C59F14FC1}"/>
              </a:ext>
            </a:extLst>
          </p:cNvPr>
          <p:cNvSpPr txBox="1"/>
          <p:nvPr/>
        </p:nvSpPr>
        <p:spPr>
          <a:xfrm>
            <a:off x="1168105" y="3216589"/>
            <a:ext cx="6466072" cy="2686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Aft>
                <a:spcPts val="1200"/>
              </a:spcAft>
            </a:pPr>
            <a:r>
              <a:rPr lang="mi" sz="4400" b="0" i="0" strike="noStrike" cap="none" spc="0" baseline="0">
                <a:solidFill>
                  <a:srgbClr val="000000"/>
                </a:solidFill>
                <a:effectLst/>
                <a:latin typeface="Poppins"/>
                <a:ea typeface="Poppins"/>
                <a:cs typeface="Poppins"/>
              </a:rPr>
              <a:t>Ako</a:t>
            </a:r>
            <a:endParaRPr lang="en-NZ">
              <a:latin typeface="Poppins" panose="00000500000000000000" pitchFamily="2" charset="0"/>
              <a:cs typeface="Poppins" panose="00000500000000000000" pitchFamily="2" charset="0"/>
            </a:endParaRPr>
          </a:p>
          <a:p>
            <a:pPr>
              <a:lnSpc>
                <a:spcPct val="120000"/>
              </a:lnSpc>
              <a:spcAft>
                <a:spcPts val="1200"/>
              </a:spcAft>
            </a:pPr>
            <a:r>
              <a:rPr lang="mi" sz="3200" b="0" i="0" strike="noStrike" cap="none" spc="0" baseline="0">
                <a:solidFill>
                  <a:srgbClr val="000000"/>
                </a:solidFill>
                <a:effectLst/>
                <a:latin typeface="Poppins"/>
                <a:ea typeface="Poppins"/>
                <a:cs typeface="Poppins"/>
              </a:rPr>
              <a:t>Ōna mātāpono, ōna ara whakaako me ōna tikanga whakaako tino kounga hei tautoko i te ako</a:t>
            </a:r>
            <a:endParaRPr lang="en-NZ" sz="3200">
              <a:latin typeface="Poppins" panose="00000500000000000000" pitchFamily="2" charset="0"/>
              <a:ea typeface="Times New Roman" panose="02020603050405020304" pitchFamily="18" charset="0"/>
              <a:cs typeface="Poppins" panose="00000500000000000000" pitchFamily="2" charset="0"/>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22" name="Slide Number Placeholder 21">
            <a:extLst>
              <a:ext uri="{FF2B5EF4-FFF2-40B4-BE49-F238E27FC236}">
                <a16:creationId xmlns:a16="http://schemas.microsoft.com/office/drawing/2014/main" id="{1086AE32-A667-1E78-D328-D8959FE42F2C}"/>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4</a:t>
            </a:fld>
            <a:endParaRPr lang="en-NZ" b="1">
              <a:latin typeface="Poppins" panose="00000500000000000000" pitchFamily="2" charset="0"/>
              <a:cs typeface="Poppins" panose="00000500000000000000" pitchFamily="2" charset="0"/>
            </a:endParaRPr>
          </a:p>
        </p:txBody>
      </p:sp>
      <p:pic>
        <p:nvPicPr>
          <p:cNvPr id="3" name="Picture 2" descr="A person and child in front of a house&#10;&#10;Description automatically generated">
            <a:extLst>
              <a:ext uri="{FF2B5EF4-FFF2-40B4-BE49-F238E27FC236}">
                <a16:creationId xmlns:a16="http://schemas.microsoft.com/office/drawing/2014/main" id="{FA05F5C0-C8EA-0A68-474F-AB8B1FA6E394}"/>
              </a:ext>
            </a:extLst>
          </p:cNvPr>
          <p:cNvPicPr>
            <a:picLocks noChangeAspect="1"/>
          </p:cNvPicPr>
          <p:nvPr/>
        </p:nvPicPr>
        <p:blipFill>
          <a:blip r:embed="rId2"/>
          <a:stretch>
            <a:fillRect/>
          </a:stretch>
        </p:blipFill>
        <p:spPr>
          <a:xfrm>
            <a:off x="9114495" y="3188504"/>
            <a:ext cx="2106737" cy="3046383"/>
          </a:xfrm>
          <a:prstGeom prst="rect">
            <a:avLst/>
          </a:prstGeom>
          <a:ln>
            <a:noFill/>
          </a:ln>
          <a:effectLst>
            <a:outerShdw blurRad="190500" algn="tl" rotWithShape="0">
              <a:srgbClr val="000000">
                <a:alpha val="70000"/>
              </a:srgbClr>
            </a:outerShdw>
          </a:effectLst>
        </p:spPr>
      </p:pic>
      <p:grpSp>
        <p:nvGrpSpPr>
          <p:cNvPr id="21" name="Group 20">
            <a:extLst>
              <a:ext uri="{FF2B5EF4-FFF2-40B4-BE49-F238E27FC236}">
                <a16:creationId xmlns:a16="http://schemas.microsoft.com/office/drawing/2014/main" id="{0EC23D40-380F-C41C-C45E-74E0FC16C47C}"/>
              </a:ext>
            </a:extLst>
          </p:cNvPr>
          <p:cNvGrpSpPr/>
          <p:nvPr/>
        </p:nvGrpSpPr>
        <p:grpSpPr>
          <a:xfrm>
            <a:off x="10715049" y="2815117"/>
            <a:ext cx="1003872" cy="989384"/>
            <a:chOff x="10285500" y="5341794"/>
            <a:chExt cx="1095749" cy="1076699"/>
          </a:xfrm>
          <a:effectLst>
            <a:outerShdw blurRad="50800" dist="38100" dir="10800000" algn="r" rotWithShape="0">
              <a:prstClr val="black">
                <a:alpha val="40000"/>
              </a:prstClr>
            </a:outerShdw>
          </a:effectLst>
        </p:grpSpPr>
        <p:sp>
          <p:nvSpPr>
            <p:cNvPr id="4" name="Oval 3">
              <a:extLst>
                <a:ext uri="{FF2B5EF4-FFF2-40B4-BE49-F238E27FC236}">
                  <a16:creationId xmlns:a16="http://schemas.microsoft.com/office/drawing/2014/main" id="{621D1BF5-D8F3-F554-C782-A775B5E7C6D5}"/>
                </a:ext>
              </a:extLst>
            </p:cNvPr>
            <p:cNvSpPr/>
            <p:nvPr/>
          </p:nvSpPr>
          <p:spPr>
            <a:xfrm>
              <a:off x="10285500" y="5341794"/>
              <a:ext cx="1095749" cy="1076699"/>
            </a:xfrm>
            <a:prstGeom prst="ellipse">
              <a:avLst/>
            </a:prstGeom>
            <a:solidFill>
              <a:srgbClr val="63B2C6"/>
            </a:solidFill>
            <a:ln>
              <a:solidFill>
                <a:srgbClr val="63B2C6"/>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NZ"/>
            </a:p>
          </p:txBody>
        </p:sp>
        <p:pic>
          <p:nvPicPr>
            <p:cNvPr id="5" name="Picture 4" descr="Download icon">
              <a:extLst>
                <a:ext uri="{FF2B5EF4-FFF2-40B4-BE49-F238E27FC236}">
                  <a16:creationId xmlns:a16="http://schemas.microsoft.com/office/drawing/2014/main" id="{ABF3DF2D-7960-2A7D-5278-9B252B4EB126}"/>
                </a:ext>
              </a:extLst>
            </p:cNvPr>
            <p:cNvPicPr>
              <a:picLocks noChangeAspect="1"/>
            </p:cNvPicPr>
            <p:nvPr/>
          </p:nvPicPr>
          <p:blipFill>
            <a:blip r:embed="rId3">
              <a:extLst>
                <a:ext uri="{28A0092B-C50C-407E-A947-70E740481C1C}">
                  <a14:useLocalDpi xmlns:a14="http://schemas.microsoft.com/office/drawing/2010/main" val="0"/>
                </a:ext>
              </a:extLst>
            </a:blip>
            <a:srcRect l="16331" t="13334" r="17810" b="26733"/>
            <a:stretch>
              <a:fillRect/>
            </a:stretch>
          </p:blipFill>
          <p:spPr>
            <a:xfrm>
              <a:off x="10483523" y="5410490"/>
              <a:ext cx="686017" cy="613436"/>
            </a:xfrm>
            <a:prstGeom prst="rect">
              <a:avLst/>
            </a:prstGeom>
          </p:spPr>
        </p:pic>
        <p:sp>
          <p:nvSpPr>
            <p:cNvPr id="6" name="TextBox 3">
              <a:extLst>
                <a:ext uri="{FF2B5EF4-FFF2-40B4-BE49-F238E27FC236}">
                  <a16:creationId xmlns:a16="http://schemas.microsoft.com/office/drawing/2014/main" id="{FF351673-1BCF-FCBD-83FD-A77AAE37FDCC}"/>
                </a:ext>
              </a:extLst>
            </p:cNvPr>
            <p:cNvSpPr txBox="1"/>
            <p:nvPr/>
          </p:nvSpPr>
          <p:spPr>
            <a:xfrm>
              <a:off x="10437972" y="5999718"/>
              <a:ext cx="777120" cy="3648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mi" sz="800" b="0" i="0" strike="noStrike" cap="none" spc="0" baseline="0">
                  <a:solidFill>
                    <a:srgbClr val="000000"/>
                  </a:solidFill>
                  <a:effectLst/>
                  <a:latin typeface="Poppins"/>
                  <a:ea typeface="Poppins"/>
                  <a:cs typeface="Poppins"/>
                </a:rPr>
                <a:t>Rauemi tautoko</a:t>
              </a:r>
            </a:p>
          </p:txBody>
        </p:sp>
      </p:grpSp>
    </p:spTree>
    <p:extLst>
      <p:ext uri="{BB962C8B-B14F-4D97-AF65-F5344CB8AC3E}">
        <p14:creationId xmlns:p14="http://schemas.microsoft.com/office/powerpoint/2010/main" val="19196433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DA0D6-9B0A-E9BE-ADCE-2CFF8C6A4AC4}"/>
              </a:ext>
            </a:extLst>
          </p:cNvPr>
          <p:cNvSpPr txBox="1"/>
          <p:nvPr/>
        </p:nvSpPr>
        <p:spPr>
          <a:xfrm>
            <a:off x="778868" y="225599"/>
            <a:ext cx="10033293" cy="579120"/>
          </a:xfrm>
          <a:prstGeom prst="rect">
            <a:avLst/>
          </a:prstGeom>
          <a:noFill/>
        </p:spPr>
        <p:txBody>
          <a:bodyPr wrap="square" lIns="91440" tIns="45720" rIns="91440" bIns="45720" anchor="t">
            <a:spAutoFit/>
          </a:bodyPr>
          <a:lstStyle/>
          <a:p>
            <a:r>
              <a:rPr lang="mi" sz="3200" b="0" i="0" strike="noStrike" cap="none" spc="0" baseline="0">
                <a:solidFill>
                  <a:srgbClr val="000000"/>
                </a:solidFill>
                <a:effectLst/>
                <a:latin typeface="Poppins"/>
                <a:ea typeface="Poppins"/>
                <a:cs typeface="Poppins"/>
              </a:rPr>
              <a:t>Ngā Kōrero Matua</a:t>
            </a:r>
            <a:endParaRPr lang="en-US"/>
          </a:p>
        </p:txBody>
      </p:sp>
      <p:grpSp>
        <p:nvGrpSpPr>
          <p:cNvPr id="41" name="Group 40">
            <a:extLst>
              <a:ext uri="{FF2B5EF4-FFF2-40B4-BE49-F238E27FC236}">
                <a16:creationId xmlns:a16="http://schemas.microsoft.com/office/drawing/2014/main" id="{F57638C2-4144-E876-905E-8F1C91C2DE07}"/>
              </a:ext>
            </a:extLst>
          </p:cNvPr>
          <p:cNvGrpSpPr/>
          <p:nvPr/>
        </p:nvGrpSpPr>
        <p:grpSpPr>
          <a:xfrm rot="5400000">
            <a:off x="-2475491" y="2970138"/>
            <a:ext cx="6142089" cy="201811"/>
            <a:chOff x="4056307" y="1252249"/>
            <a:chExt cx="6142089" cy="201811"/>
          </a:xfrm>
          <a:solidFill>
            <a:srgbClr val="63B2C6"/>
          </a:solidFill>
        </p:grpSpPr>
        <p:cxnSp>
          <p:nvCxnSpPr>
            <p:cNvPr id="42" name="Straight Connector 41">
              <a:extLst>
                <a:ext uri="{FF2B5EF4-FFF2-40B4-BE49-F238E27FC236}">
                  <a16:creationId xmlns:a16="http://schemas.microsoft.com/office/drawing/2014/main" id="{2D32A05C-C546-463A-3C59-EEC7E75C6938}"/>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2C1DB43-EDDF-AFE0-51AB-7DB9E34159BE}"/>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44" name="Group 43">
              <a:extLst>
                <a:ext uri="{FF2B5EF4-FFF2-40B4-BE49-F238E27FC236}">
                  <a16:creationId xmlns:a16="http://schemas.microsoft.com/office/drawing/2014/main" id="{44FAEDB0-D798-958D-2DD2-C0FBABFE08C1}"/>
                </a:ext>
              </a:extLst>
            </p:cNvPr>
            <p:cNvGrpSpPr/>
            <p:nvPr/>
          </p:nvGrpSpPr>
          <p:grpSpPr>
            <a:xfrm>
              <a:off x="4056308" y="1252249"/>
              <a:ext cx="6142088" cy="151747"/>
              <a:chOff x="3889333" y="1300726"/>
              <a:chExt cx="5889253" cy="151747"/>
            </a:xfrm>
            <a:grpFill/>
          </p:grpSpPr>
          <p:cxnSp>
            <p:nvCxnSpPr>
              <p:cNvPr id="45" name="Straight Connector 44">
                <a:extLst>
                  <a:ext uri="{FF2B5EF4-FFF2-40B4-BE49-F238E27FC236}">
                    <a16:creationId xmlns:a16="http://schemas.microsoft.com/office/drawing/2014/main" id="{A6A8B021-53A6-E132-C1E9-FA5FF6C884A0}"/>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CD03197-6ED6-BD3D-0A59-3958357A960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5" name="Group 4">
            <a:extLst>
              <a:ext uri="{FF2B5EF4-FFF2-40B4-BE49-F238E27FC236}">
                <a16:creationId xmlns:a16="http://schemas.microsoft.com/office/drawing/2014/main" id="{7D3040C8-E12B-5BC8-E31E-96E74A946167}"/>
              </a:ext>
            </a:extLst>
          </p:cNvPr>
          <p:cNvGrpSpPr/>
          <p:nvPr/>
        </p:nvGrpSpPr>
        <p:grpSpPr>
          <a:xfrm>
            <a:off x="-3568" y="6453007"/>
            <a:ext cx="12186860" cy="407664"/>
            <a:chOff x="-152218" y="6482222"/>
            <a:chExt cx="12891216" cy="407664"/>
          </a:xfrm>
        </p:grpSpPr>
        <p:grpSp>
          <p:nvGrpSpPr>
            <p:cNvPr id="6" name="Group 5">
              <a:extLst>
                <a:ext uri="{FF2B5EF4-FFF2-40B4-BE49-F238E27FC236}">
                  <a16:creationId xmlns:a16="http://schemas.microsoft.com/office/drawing/2014/main" id="{8DC413B6-EC22-1620-8DE8-293198E76513}"/>
                </a:ext>
              </a:extLst>
            </p:cNvPr>
            <p:cNvGrpSpPr/>
            <p:nvPr/>
          </p:nvGrpSpPr>
          <p:grpSpPr>
            <a:xfrm>
              <a:off x="8451047" y="6482222"/>
              <a:ext cx="4287951" cy="407661"/>
              <a:chOff x="1" y="6273048"/>
              <a:chExt cx="6095999" cy="579555"/>
            </a:xfrm>
          </p:grpSpPr>
          <p:pic>
            <p:nvPicPr>
              <p:cNvPr id="13" name="Picture 12" descr="A picture containing text&#10;&#10;Description automatically generated">
                <a:extLst>
                  <a:ext uri="{FF2B5EF4-FFF2-40B4-BE49-F238E27FC236}">
                    <a16:creationId xmlns:a16="http://schemas.microsoft.com/office/drawing/2014/main" id="{1809C03D-71D4-CD2F-FAD5-4B44D5FCE9A4}"/>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76FAA452-4166-1CDE-F688-5E92CFF35DA2}"/>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7" name="Group 6">
              <a:extLst>
                <a:ext uri="{FF2B5EF4-FFF2-40B4-BE49-F238E27FC236}">
                  <a16:creationId xmlns:a16="http://schemas.microsoft.com/office/drawing/2014/main" id="{0C0281E8-9971-C456-7AAB-C525ACC68310}"/>
                </a:ext>
              </a:extLst>
            </p:cNvPr>
            <p:cNvGrpSpPr/>
            <p:nvPr/>
          </p:nvGrpSpPr>
          <p:grpSpPr>
            <a:xfrm>
              <a:off x="-152218" y="6482224"/>
              <a:ext cx="8589583" cy="407662"/>
              <a:chOff x="1" y="6273047"/>
              <a:chExt cx="12211449" cy="579556"/>
            </a:xfrm>
          </p:grpSpPr>
          <p:pic>
            <p:nvPicPr>
              <p:cNvPr id="8" name="Picture 7" descr="A picture containing text&#10;&#10;Description automatically generated">
                <a:extLst>
                  <a:ext uri="{FF2B5EF4-FFF2-40B4-BE49-F238E27FC236}">
                    <a16:creationId xmlns:a16="http://schemas.microsoft.com/office/drawing/2014/main" id="{255D1AE1-1994-7809-76E6-C64E3580886D}"/>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DEFDB60-CC9C-B212-2318-2D291D39C81C}"/>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4D7333C-DB9A-AC38-CEF8-E52A0B5E0116}"/>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129DD7DA-66F9-1613-5887-DEE8890EE998}"/>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3" name="Slide Number Placeholder 21">
            <a:extLst>
              <a:ext uri="{FF2B5EF4-FFF2-40B4-BE49-F238E27FC236}">
                <a16:creationId xmlns:a16="http://schemas.microsoft.com/office/drawing/2014/main" id="{6D322521-96CE-2B1D-A794-E28C7488614B}"/>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5</a:t>
            </a:fld>
            <a:endParaRPr lang="en-NZ" b="1">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1B962571-2B8F-1B66-5553-68ABC032A42A}"/>
              </a:ext>
            </a:extLst>
          </p:cNvPr>
          <p:cNvSpPr txBox="1"/>
          <p:nvPr/>
        </p:nvSpPr>
        <p:spPr>
          <a:xfrm>
            <a:off x="1094968" y="2740029"/>
            <a:ext cx="10507237" cy="4016484"/>
          </a:xfrm>
          <a:prstGeom prst="rect">
            <a:avLst/>
          </a:prstGeom>
          <a:noFill/>
        </p:spPr>
        <p:txBody>
          <a:bodyPr wrap="square" lIns="91440" tIns="45720" rIns="91440" bIns="45720" rtlCol="0" anchor="t">
            <a:spAutoFit/>
          </a:bodyPr>
          <a:lstStyle/>
          <a:p>
            <a:pPr>
              <a:spcAft>
                <a:spcPts val="1800"/>
              </a:spcAft>
            </a:pPr>
            <a:r>
              <a:rPr lang="mi" sz="1500" b="0" i="0" strike="noStrike" cap="none" spc="0" baseline="0" dirty="0">
                <a:solidFill>
                  <a:srgbClr val="000000"/>
                </a:solidFill>
                <a:effectLst/>
                <a:latin typeface="Poppins"/>
                <a:ea typeface="Poppins"/>
                <a:cs typeface="Poppins"/>
              </a:rPr>
              <a:t>I ahu mai te </a:t>
            </a:r>
            <a:r>
              <a:rPr lang="mi" sz="1500" dirty="0">
                <a:solidFill>
                  <a:srgbClr val="000000"/>
                </a:solidFill>
                <a:latin typeface="Poppins"/>
                <a:ea typeface="Poppins"/>
                <a:cs typeface="Poppins"/>
              </a:rPr>
              <a:t>K</a:t>
            </a:r>
            <a:r>
              <a:rPr lang="mi" sz="1500" b="0" i="0" strike="noStrike" cap="none" spc="0" baseline="0" dirty="0">
                <a:solidFill>
                  <a:srgbClr val="000000"/>
                </a:solidFill>
                <a:effectLst/>
                <a:latin typeface="Poppins"/>
                <a:ea typeface="Poppins"/>
                <a:cs typeface="Poppins"/>
              </a:rPr>
              <a:t>aupapa Māori me te kura kaupapa Māori i ngā wawata me ngā moemoeā o ngā whānau, hapū, iwi mō ā rātou mokopuna, ka mutu, kei te nanaiore ēnei whāinga matua ki te tārai i te ako me te whakaako mō te mokopuna kia whaihua ai ia, otirā, tōna whānau, hapū, iwi, hapori hoki. </a:t>
            </a:r>
          </a:p>
          <a:p>
            <a:pPr>
              <a:spcAft>
                <a:spcPts val="1800"/>
              </a:spcAft>
            </a:pPr>
            <a:r>
              <a:rPr lang="mi" sz="1500" b="0" i="0" strike="noStrike" cap="none" spc="0" baseline="0" dirty="0">
                <a:solidFill>
                  <a:srgbClr val="000000"/>
                </a:solidFill>
                <a:effectLst/>
                <a:latin typeface="Poppins"/>
                <a:ea typeface="Poppins"/>
                <a:cs typeface="Poppins"/>
              </a:rPr>
              <a:t>Kei te whakatairanga Te Tīrewa Marautanga o Aotearoa (Te Tīrewa Marautanga) i te Ako hei ara tikanga whakaako ki te whakatutukinga o ēnei putanga rautaki i runga i tētahi ara ako mātauranga Māori ake nei. Ko te mahi a te Ako ko te tāmau haere i ngā </a:t>
            </a:r>
            <a:r>
              <a:rPr lang="mi" sz="1500" b="1" i="0" strike="noStrike" cap="none" spc="0" baseline="0" dirty="0">
                <a:solidFill>
                  <a:srgbClr val="000000"/>
                </a:solidFill>
                <a:effectLst/>
                <a:latin typeface="Poppins"/>
                <a:ea typeface="Poppins"/>
                <a:cs typeface="Poppins"/>
              </a:rPr>
              <a:t>tikanga ako me te whakaako tino kounga (tikanga ako) </a:t>
            </a:r>
            <a:r>
              <a:rPr lang="mi" sz="1500" b="0" i="0" strike="noStrike" cap="none" spc="0" baseline="0" dirty="0">
                <a:solidFill>
                  <a:srgbClr val="000000"/>
                </a:solidFill>
                <a:effectLst/>
                <a:latin typeface="Poppins"/>
                <a:ea typeface="Poppins"/>
                <a:cs typeface="Poppins"/>
              </a:rPr>
              <a:t>huri noa i te marautanga mō ngā mokopuna i te roanga o ngā tau e kuraina ana rātou.</a:t>
            </a:r>
          </a:p>
          <a:p>
            <a:pPr>
              <a:spcAft>
                <a:spcPts val="1800"/>
              </a:spcAft>
            </a:pPr>
            <a:r>
              <a:rPr lang="mi" sz="1500" b="0" i="0" strike="noStrike" cap="none" spc="0" baseline="0" dirty="0">
                <a:solidFill>
                  <a:srgbClr val="000000"/>
                </a:solidFill>
                <a:effectLst/>
                <a:latin typeface="Poppins"/>
                <a:ea typeface="Poppins"/>
                <a:cs typeface="Poppins"/>
              </a:rPr>
              <a:t>Kia whai whakaarohia te </a:t>
            </a:r>
            <a:r>
              <a:rPr lang="mi" sz="1500" b="1" i="0" strike="noStrike" cap="none" spc="0" baseline="0" dirty="0">
                <a:solidFill>
                  <a:srgbClr val="000000"/>
                </a:solidFill>
                <a:effectLst/>
                <a:latin typeface="Poppins"/>
                <a:ea typeface="Poppins"/>
                <a:cs typeface="Poppins"/>
              </a:rPr>
              <a:t>Tikanga ako</a:t>
            </a:r>
            <a:r>
              <a:rPr lang="mi" sz="1500" b="0" i="0" strike="noStrike" cap="none" spc="0" baseline="0" dirty="0">
                <a:solidFill>
                  <a:srgbClr val="000000"/>
                </a:solidFill>
                <a:effectLst/>
                <a:latin typeface="Poppins"/>
                <a:ea typeface="Poppins"/>
                <a:cs typeface="Poppins"/>
              </a:rPr>
              <a:t> mai i te tirohanga a te mokopuna me te aronga ki te mahi a te mokopuna i te tukanga ako me te whakaako. Kia whai whakaarohia te </a:t>
            </a:r>
            <a:r>
              <a:rPr lang="mi" sz="1500" b="1" i="0" strike="noStrike" cap="none" spc="0" baseline="0" dirty="0">
                <a:solidFill>
                  <a:srgbClr val="000000"/>
                </a:solidFill>
                <a:effectLst/>
                <a:latin typeface="Poppins"/>
                <a:ea typeface="Poppins"/>
                <a:cs typeface="Poppins"/>
              </a:rPr>
              <a:t>Tikanga Ako</a:t>
            </a:r>
            <a:r>
              <a:rPr lang="mi" sz="1500" b="0" i="0" strike="noStrike" cap="none" spc="0" baseline="0" dirty="0">
                <a:solidFill>
                  <a:srgbClr val="000000"/>
                </a:solidFill>
                <a:effectLst/>
                <a:latin typeface="Poppins"/>
                <a:ea typeface="Poppins"/>
                <a:cs typeface="Poppins"/>
              </a:rPr>
              <a:t> mai i te tirohanga a te kaiako. </a:t>
            </a:r>
            <a:endParaRPr lang="en-US" sz="1500" dirty="0">
              <a:latin typeface="Poppins" panose="00000500000000000000" pitchFamily="2" charset="0"/>
              <a:cs typeface="Poppins" panose="00000500000000000000" pitchFamily="2" charset="0"/>
            </a:endParaRPr>
          </a:p>
          <a:p>
            <a:pPr>
              <a:spcAft>
                <a:spcPts val="1800"/>
              </a:spcAft>
            </a:pPr>
            <a:r>
              <a:rPr lang="mi" sz="1500" b="0" i="0" strike="noStrike" cap="none" spc="0" baseline="0" dirty="0">
                <a:solidFill>
                  <a:srgbClr val="000000"/>
                </a:solidFill>
                <a:effectLst/>
                <a:latin typeface="Poppins"/>
                <a:ea typeface="Poppins"/>
                <a:cs typeface="Poppins"/>
              </a:rPr>
              <a:t>E aro tēnei tuhinga ki ngā mahi ka mahia e ngā kaiako i te tukanga ako me te whakaako, e whakahirahira hoki i ngā ara whakaako matua kei te tūāpapa o ngā tikanga whakaako tino kounga. </a:t>
            </a:r>
          </a:p>
          <a:p>
            <a:pPr>
              <a:spcAft>
                <a:spcPts val="1800"/>
              </a:spcAft>
            </a:pPr>
            <a:endParaRPr lang="en-US" sz="1500" dirty="0">
              <a:latin typeface="Poppins" panose="00000500000000000000" pitchFamily="2" charset="0"/>
              <a:ea typeface="Calibri" panose="020F0502020204030204" pitchFamily="34" charset="0"/>
              <a:cs typeface="Poppins" panose="00000500000000000000" pitchFamily="2" charset="0"/>
            </a:endParaRPr>
          </a:p>
        </p:txBody>
      </p:sp>
      <p:grpSp>
        <p:nvGrpSpPr>
          <p:cNvPr id="3" name="Group 2">
            <a:extLst>
              <a:ext uri="{FF2B5EF4-FFF2-40B4-BE49-F238E27FC236}">
                <a16:creationId xmlns:a16="http://schemas.microsoft.com/office/drawing/2014/main" id="{84306572-3B90-8B85-89D8-678984FCB807}"/>
              </a:ext>
            </a:extLst>
          </p:cNvPr>
          <p:cNvGrpSpPr/>
          <p:nvPr/>
        </p:nvGrpSpPr>
        <p:grpSpPr>
          <a:xfrm>
            <a:off x="2087928" y="1234756"/>
            <a:ext cx="8516884" cy="1284130"/>
            <a:chOff x="2087928" y="1350170"/>
            <a:chExt cx="8516884" cy="1284130"/>
          </a:xfrm>
        </p:grpSpPr>
        <p:cxnSp>
          <p:nvCxnSpPr>
            <p:cNvPr id="34" name="Connector: Elbow 33">
              <a:extLst>
                <a:ext uri="{FF2B5EF4-FFF2-40B4-BE49-F238E27FC236}">
                  <a16:creationId xmlns:a16="http://schemas.microsoft.com/office/drawing/2014/main" id="{DDA0E46C-2F20-9FB8-AC8A-ACD101D93B28}"/>
                </a:ext>
              </a:extLst>
            </p:cNvPr>
            <p:cNvCxnSpPr/>
            <p:nvPr/>
          </p:nvCxnSpPr>
          <p:spPr>
            <a:xfrm rot="5400000">
              <a:off x="5066619" y="804597"/>
              <a:ext cx="298860" cy="2294405"/>
            </a:xfrm>
            <a:prstGeom prst="bentConnector3">
              <a:avLst/>
            </a:prstGeom>
            <a:ln>
              <a:solidFill>
                <a:srgbClr val="63B2C6"/>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0A18978B-0E3F-0AA9-D649-9BCFC9EE8494}"/>
                </a:ext>
              </a:extLst>
            </p:cNvPr>
            <p:cNvSpPr/>
            <p:nvPr/>
          </p:nvSpPr>
          <p:spPr>
            <a:xfrm>
              <a:off x="4382333" y="1350170"/>
              <a:ext cx="3939329" cy="517545"/>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 sz="1600" b="1" i="0" strike="noStrike" cap="none" spc="0" baseline="0">
                  <a:solidFill>
                    <a:srgbClr val="FFFFFF"/>
                  </a:solidFill>
                  <a:effectLst/>
                  <a:latin typeface="Poppins"/>
                  <a:ea typeface="Poppins"/>
                  <a:cs typeface="Poppins"/>
                </a:rPr>
                <a:t>Ngā whāinga matua e rua</a:t>
              </a:r>
            </a:p>
          </p:txBody>
        </p:sp>
        <p:sp>
          <p:nvSpPr>
            <p:cNvPr id="28" name="Rectangle: Rounded Corners 27">
              <a:extLst>
                <a:ext uri="{FF2B5EF4-FFF2-40B4-BE49-F238E27FC236}">
                  <a16:creationId xmlns:a16="http://schemas.microsoft.com/office/drawing/2014/main" id="{22356884-E3A1-6183-C241-410AA835CF2D}"/>
                </a:ext>
              </a:extLst>
            </p:cNvPr>
            <p:cNvSpPr/>
            <p:nvPr/>
          </p:nvSpPr>
          <p:spPr>
            <a:xfrm>
              <a:off x="2087928" y="2036272"/>
              <a:ext cx="3939329" cy="598028"/>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 sz="1600" b="0" i="0" strike="noStrike" cap="none" spc="0" baseline="0" dirty="0">
                  <a:solidFill>
                    <a:srgbClr val="FFFFFF"/>
                  </a:solidFill>
                  <a:effectLst/>
                  <a:latin typeface="Poppins"/>
                  <a:ea typeface="Poppins"/>
                  <a:cs typeface="Poppins"/>
                </a:rPr>
                <a:t>Ko te whakarauoratanga o te reo Māori</a:t>
              </a:r>
            </a:p>
          </p:txBody>
        </p:sp>
        <p:sp>
          <p:nvSpPr>
            <p:cNvPr id="29" name="Rectangle: Rounded Corners 28">
              <a:extLst>
                <a:ext uri="{FF2B5EF4-FFF2-40B4-BE49-F238E27FC236}">
                  <a16:creationId xmlns:a16="http://schemas.microsoft.com/office/drawing/2014/main" id="{26C94198-1FC5-EF8C-E504-CAF695C9FB72}"/>
                </a:ext>
              </a:extLst>
            </p:cNvPr>
            <p:cNvSpPr/>
            <p:nvPr/>
          </p:nvSpPr>
          <p:spPr>
            <a:xfrm>
              <a:off x="6665483" y="2035885"/>
              <a:ext cx="3939329" cy="598028"/>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i" sz="1600" b="0" i="0" strike="noStrike" cap="none" spc="0" baseline="0" dirty="0">
                  <a:solidFill>
                    <a:srgbClr val="FFFFFF"/>
                  </a:solidFill>
                  <a:effectLst/>
                  <a:latin typeface="Poppins"/>
                  <a:ea typeface="Poppins"/>
                  <a:cs typeface="Poppins"/>
                </a:rPr>
                <a:t>Ko te angitū mātauranga mō ngā mokopuna katoa</a:t>
              </a:r>
            </a:p>
          </p:txBody>
        </p:sp>
        <p:cxnSp>
          <p:nvCxnSpPr>
            <p:cNvPr id="36" name="Connector: Elbow 35">
              <a:extLst>
                <a:ext uri="{FF2B5EF4-FFF2-40B4-BE49-F238E27FC236}">
                  <a16:creationId xmlns:a16="http://schemas.microsoft.com/office/drawing/2014/main" id="{3CC5108F-79E1-BD1B-3D7F-B09336CDC726}"/>
                </a:ext>
              </a:extLst>
            </p:cNvPr>
            <p:cNvCxnSpPr>
              <a:stCxn id="27" idx="2"/>
              <a:endCxn id="29" idx="0"/>
            </p:cNvCxnSpPr>
            <p:nvPr/>
          </p:nvCxnSpPr>
          <p:spPr>
            <a:xfrm rot="16200000" flipH="1">
              <a:off x="7409488" y="810225"/>
              <a:ext cx="168170" cy="2283150"/>
            </a:xfrm>
            <a:prstGeom prst="bentConnector3">
              <a:avLst/>
            </a:prstGeom>
            <a:ln>
              <a:solidFill>
                <a:srgbClr val="63B2C6"/>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12472954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9B73FB76-A5B8-789E-D118-D85962DA6B30}"/>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mi" sz="6000" b="0" i="0" strike="noStrike" cap="none" spc="0" baseline="0">
                <a:solidFill>
                  <a:srgbClr val="000000"/>
                </a:solidFill>
                <a:effectLst/>
                <a:latin typeface="Poppins"/>
                <a:ea typeface="Poppins"/>
                <a:cs typeface="Poppins"/>
              </a:rPr>
              <a:t>Wānanga 1</a:t>
            </a:r>
            <a:endParaRPr lang="en-NZ" sz="6000"/>
          </a:p>
        </p:txBody>
      </p:sp>
      <p:sp>
        <p:nvSpPr>
          <p:cNvPr id="7" name="Title 1">
            <a:extLst>
              <a:ext uri="{FF2B5EF4-FFF2-40B4-BE49-F238E27FC236}">
                <a16:creationId xmlns:a16="http://schemas.microsoft.com/office/drawing/2014/main" id="{26D476E8-5E6C-AF57-0F14-0E7C59F14FC1}"/>
              </a:ext>
            </a:extLst>
          </p:cNvPr>
          <p:cNvSpPr txBox="1"/>
          <p:nvPr/>
        </p:nvSpPr>
        <p:spPr>
          <a:xfrm>
            <a:off x="1168105" y="3216589"/>
            <a:ext cx="7097006" cy="204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mi" sz="3200" b="0" i="0" strike="noStrike" cap="none" spc="0" baseline="0" dirty="0">
                <a:solidFill>
                  <a:srgbClr val="000000"/>
                </a:solidFill>
                <a:effectLst/>
                <a:latin typeface="Poppins"/>
                <a:ea typeface="Poppins"/>
                <a:cs typeface="Poppins"/>
              </a:rPr>
              <a:t>Pānui i ngā mātāpono ka ārahi i Te Tauākī Ako ka pānui i ngā huatau hei wānanga.</a:t>
            </a:r>
            <a:endParaRPr lang="en-NZ" sz="3200" dirty="0">
              <a:latin typeface="Poppins" panose="00000500000000000000" pitchFamily="2" charset="0"/>
              <a:ea typeface="Times New Roman" panose="02020603050405020304" pitchFamily="18" charset="0"/>
              <a:cs typeface="Poppins" panose="00000500000000000000" pitchFamily="2" charset="0"/>
            </a:endParaRP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22" name="Slide Number Placeholder 21">
            <a:extLst>
              <a:ext uri="{FF2B5EF4-FFF2-40B4-BE49-F238E27FC236}">
                <a16:creationId xmlns:a16="http://schemas.microsoft.com/office/drawing/2014/main" id="{1086AE32-A667-1E78-D328-D8959FE42F2C}"/>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6</a:t>
            </a:fld>
            <a:endParaRPr lang="en-NZ" b="1">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831534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up of a maze&#10;&#10;Description automatically generated">
            <a:extLst>
              <a:ext uri="{FF2B5EF4-FFF2-40B4-BE49-F238E27FC236}">
                <a16:creationId xmlns:a16="http://schemas.microsoft.com/office/drawing/2014/main" id="{1DF94F83-E5E0-542C-89D0-43C69B8F2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5" y="-197708"/>
            <a:ext cx="10643169" cy="7521768"/>
          </a:xfrm>
          <a:prstGeom prst="rect">
            <a:avLst/>
          </a:prstGeom>
        </p:spPr>
      </p:pic>
      <p:sp>
        <p:nvSpPr>
          <p:cNvPr id="4" name="Slide Number Placeholder 3">
            <a:extLst>
              <a:ext uri="{FF2B5EF4-FFF2-40B4-BE49-F238E27FC236}">
                <a16:creationId xmlns:a16="http://schemas.microsoft.com/office/drawing/2014/main" id="{B11FC87F-58ED-58AF-C279-90DECE832C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DC102A-893D-4746-89DD-B95CB8D60466}" type="slidenum">
              <a:rPr lang="en-US" smtClean="0"/>
              <a:pPr>
                <a:spcAft>
                  <a:spcPts val="600"/>
                </a:spcAft>
              </a:pPr>
              <a:t>7</a:t>
            </a:fld>
            <a:endParaRPr lang="en-US"/>
          </a:p>
        </p:txBody>
      </p:sp>
      <p:grpSp>
        <p:nvGrpSpPr>
          <p:cNvPr id="7" name="Group 6">
            <a:extLst>
              <a:ext uri="{FF2B5EF4-FFF2-40B4-BE49-F238E27FC236}">
                <a16:creationId xmlns:a16="http://schemas.microsoft.com/office/drawing/2014/main" id="{97A1B12B-1B8F-35E4-2D30-70598A1835B3}"/>
              </a:ext>
            </a:extLst>
          </p:cNvPr>
          <p:cNvGrpSpPr/>
          <p:nvPr/>
        </p:nvGrpSpPr>
        <p:grpSpPr>
          <a:xfrm rot="5400000">
            <a:off x="-2475491" y="2970138"/>
            <a:ext cx="6142089" cy="201811"/>
            <a:chOff x="4056307" y="1252249"/>
            <a:chExt cx="6142089" cy="201811"/>
          </a:xfrm>
          <a:solidFill>
            <a:srgbClr val="63B2C6"/>
          </a:solidFill>
        </p:grpSpPr>
        <p:cxnSp>
          <p:nvCxnSpPr>
            <p:cNvPr id="8" name="Straight Connector 7">
              <a:extLst>
                <a:ext uri="{FF2B5EF4-FFF2-40B4-BE49-F238E27FC236}">
                  <a16:creationId xmlns:a16="http://schemas.microsoft.com/office/drawing/2014/main" id="{A2FE8E5D-3463-7A18-470B-B36F6D92603F}"/>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D9A5DE5-6357-4761-6F16-8D80C6CAF9BD}"/>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0" name="Group 9">
              <a:extLst>
                <a:ext uri="{FF2B5EF4-FFF2-40B4-BE49-F238E27FC236}">
                  <a16:creationId xmlns:a16="http://schemas.microsoft.com/office/drawing/2014/main" id="{5CA01AC7-77FB-D3B8-1998-8ECAE1C04553}"/>
                </a:ext>
              </a:extLst>
            </p:cNvPr>
            <p:cNvGrpSpPr/>
            <p:nvPr/>
          </p:nvGrpSpPr>
          <p:grpSpPr>
            <a:xfrm>
              <a:off x="4056308" y="1252249"/>
              <a:ext cx="6142088" cy="151747"/>
              <a:chOff x="3889333" y="1300726"/>
              <a:chExt cx="5889253" cy="151747"/>
            </a:xfrm>
            <a:grpFill/>
          </p:grpSpPr>
          <p:cxnSp>
            <p:nvCxnSpPr>
              <p:cNvPr id="11" name="Straight Connector 10">
                <a:extLst>
                  <a:ext uri="{FF2B5EF4-FFF2-40B4-BE49-F238E27FC236}">
                    <a16:creationId xmlns:a16="http://schemas.microsoft.com/office/drawing/2014/main" id="{E4EEA2AA-17B2-1083-CDEC-F3C67A676D5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6B9B932-172B-DBA8-0A43-C61ADB12535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38738882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DA0D6-9B0A-E9BE-ADCE-2CFF8C6A4AC4}"/>
              </a:ext>
            </a:extLst>
          </p:cNvPr>
          <p:cNvSpPr txBox="1"/>
          <p:nvPr/>
        </p:nvSpPr>
        <p:spPr>
          <a:xfrm>
            <a:off x="732855" y="264578"/>
            <a:ext cx="9981040" cy="579120"/>
          </a:xfrm>
          <a:prstGeom prst="rect">
            <a:avLst/>
          </a:prstGeom>
          <a:noFill/>
        </p:spPr>
        <p:txBody>
          <a:bodyPr wrap="square" lIns="91440" tIns="45720" rIns="91440" bIns="45720" anchor="t">
            <a:spAutoFit/>
          </a:bodyPr>
          <a:lstStyle/>
          <a:p>
            <a:r>
              <a:rPr lang="mi" sz="3200" b="0" i="0" strike="noStrike" cap="none" spc="0" baseline="0">
                <a:solidFill>
                  <a:srgbClr val="000000"/>
                </a:solidFill>
                <a:effectLst/>
                <a:latin typeface="Poppins"/>
                <a:ea typeface="Poppins"/>
                <a:cs typeface="Poppins"/>
              </a:rPr>
              <a:t>Te Tauākī Ako – Ngā mātāpono</a:t>
            </a:r>
            <a:endParaRPr lang="en-NZ" sz="320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EE633E44-C54A-305F-3512-2EB853ED7E4D}"/>
              </a:ext>
            </a:extLst>
          </p:cNvPr>
          <p:cNvSpPr txBox="1"/>
          <p:nvPr/>
        </p:nvSpPr>
        <p:spPr>
          <a:xfrm>
            <a:off x="936601" y="4121290"/>
            <a:ext cx="10875569" cy="1859280"/>
          </a:xfrm>
          <a:prstGeom prst="rect">
            <a:avLst/>
          </a:prstGeom>
          <a:noFill/>
        </p:spPr>
        <p:txBody>
          <a:bodyPr wrap="square" lIns="91440" tIns="45720" rIns="91440" bIns="45720" anchor="t">
            <a:spAutoFit/>
          </a:bodyPr>
          <a:lstStyle/>
          <a:p>
            <a:pPr>
              <a:spcAft>
                <a:spcPts val="1200"/>
              </a:spcAft>
            </a:pPr>
            <a:r>
              <a:rPr lang="mi" sz="1600" b="1" i="0" strike="noStrike" cap="none" spc="0" baseline="0">
                <a:solidFill>
                  <a:srgbClr val="63B2C6"/>
                </a:solidFill>
                <a:effectLst/>
                <a:latin typeface="Poppins"/>
                <a:ea typeface="Poppins"/>
                <a:cs typeface="Poppins"/>
              </a:rPr>
              <a:t>Hei wānanga:</a:t>
            </a:r>
            <a:endParaRPr lang="en-US" sz="1600">
              <a:solidFill>
                <a:srgbClr val="63B2C6"/>
              </a:solidFill>
              <a:latin typeface="Poppins"/>
              <a:cs typeface="Poppins"/>
            </a:endParaRP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Hei kaiako, ko ēhea o ēnei mātāpono ka tino kitea i roto i tō tikanga whakaako? He aha ngā tauira e taea ai e koe te tuari?</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Hei kura, arā ētahi tuhinga, wāhi rānei me ētahi āhuatanga āhua ōrite ki ngā mātāpono i te tauākī ako; Te Tīrewa Marautanga, Te Tamaiti Hei Raukura.</a:t>
            </a:r>
            <a:r>
              <a:rPr lang="mi" sz="1400" b="0" i="0" strike="noStrike" cap="none" spc="0" baseline="0">
                <a:solidFill>
                  <a:srgbClr val="000000"/>
                </a:solidFill>
                <a:effectLst/>
                <a:latin typeface="Poppins"/>
                <a:ea typeface="Poppins"/>
                <a:cs typeface="Poppins"/>
              </a:rPr>
              <a:t>  He aha ōna āhuatanga ōrite ki ō ake mātāpono?</a:t>
            </a:r>
          </a:p>
          <a:p>
            <a:pPr marL="285750" indent="-285750">
              <a:spcAft>
                <a:spcPts val="1200"/>
              </a:spcAft>
              <a:buFont typeface="Arial" panose="020B0604020202020204" pitchFamily="34" charset="0"/>
              <a:buChar char="•"/>
            </a:pPr>
            <a:r>
              <a:rPr lang="mi" sz="1400" b="0" i="1" strike="noStrike" cap="none" spc="0" baseline="0">
                <a:solidFill>
                  <a:srgbClr val="000000"/>
                </a:solidFill>
                <a:effectLst/>
                <a:latin typeface="Poppins"/>
                <a:ea typeface="Poppins"/>
                <a:cs typeface="Poppins"/>
              </a:rPr>
              <a:t>Me pēhea te whānau e tuari tā rātou e kite ai, e rongo ai, e whāwhā atu ai i ngā mātāpono i roto i ā rātou mokopuna i te kura?  He mātāpono anō ā tō kura he kura ki te whānau?</a:t>
            </a:r>
          </a:p>
        </p:txBody>
      </p:sp>
      <p:sp>
        <p:nvSpPr>
          <p:cNvPr id="2" name="TextBox 1">
            <a:extLst>
              <a:ext uri="{FF2B5EF4-FFF2-40B4-BE49-F238E27FC236}">
                <a16:creationId xmlns:a16="http://schemas.microsoft.com/office/drawing/2014/main" id="{4B09BC35-8D72-750C-3B72-FEEF83F9E002}"/>
              </a:ext>
            </a:extLst>
          </p:cNvPr>
          <p:cNvSpPr txBox="1"/>
          <p:nvPr/>
        </p:nvSpPr>
        <p:spPr>
          <a:xfrm>
            <a:off x="827595" y="1241953"/>
            <a:ext cx="8601462" cy="518160"/>
          </a:xfrm>
          <a:prstGeom prst="rect">
            <a:avLst/>
          </a:prstGeom>
          <a:noFill/>
        </p:spPr>
        <p:txBody>
          <a:bodyPr wrap="square" lIns="91440" tIns="45720" rIns="91440" bIns="45720" rtlCol="0" anchor="t">
            <a:spAutoFit/>
          </a:bodyPr>
          <a:lstStyle/>
          <a:p>
            <a:r>
              <a:rPr lang="mi" sz="1400" b="1" i="0" strike="noStrike" cap="none" spc="0" baseline="0">
                <a:solidFill>
                  <a:srgbClr val="000000"/>
                </a:solidFill>
                <a:effectLst/>
                <a:latin typeface="Poppins"/>
                <a:ea typeface="Poppins"/>
                <a:cs typeface="Poppins"/>
              </a:rPr>
              <a:t>E whā ngā mātāpono kei te tūāpapa i ngā ara tikanga ako me te whakaako tino kounga e kīia nei ko te tikanga ako.</a:t>
            </a:r>
            <a:endParaRPr lang="en-NZ" sz="1600" b="1">
              <a:latin typeface="Poppins"/>
              <a:ea typeface="+mn-lt"/>
              <a:cs typeface="Poppins"/>
            </a:endParaRPr>
          </a:p>
        </p:txBody>
      </p:sp>
      <p:grpSp>
        <p:nvGrpSpPr>
          <p:cNvPr id="14" name="Group 13">
            <a:extLst>
              <a:ext uri="{FF2B5EF4-FFF2-40B4-BE49-F238E27FC236}">
                <a16:creationId xmlns:a16="http://schemas.microsoft.com/office/drawing/2014/main" id="{A90AA51A-E75A-8A6E-9AD0-D494A916B31E}"/>
              </a:ext>
            </a:extLst>
          </p:cNvPr>
          <p:cNvGrpSpPr/>
          <p:nvPr/>
        </p:nvGrpSpPr>
        <p:grpSpPr>
          <a:xfrm flipV="1">
            <a:off x="-3568" y="892711"/>
            <a:ext cx="10219382" cy="201811"/>
            <a:chOff x="-20986" y="1252249"/>
            <a:chExt cx="10219382" cy="201811"/>
          </a:xfrm>
          <a:solidFill>
            <a:srgbClr val="63B2C6"/>
          </a:solidFill>
        </p:grpSpPr>
        <p:cxnSp>
          <p:nvCxnSpPr>
            <p:cNvPr id="15" name="Straight Connector 14">
              <a:extLst>
                <a:ext uri="{FF2B5EF4-FFF2-40B4-BE49-F238E27FC236}">
                  <a16:creationId xmlns:a16="http://schemas.microsoft.com/office/drawing/2014/main" id="{9F2E8D87-0383-294B-370A-7B5647598851}"/>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50BC549-56AC-119C-C30A-66AF43311004}"/>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1BC0EC5B-EE30-1921-CEE4-155E126E9E18}"/>
                </a:ext>
              </a:extLst>
            </p:cNvPr>
            <p:cNvGrpSpPr/>
            <p:nvPr/>
          </p:nvGrpSpPr>
          <p:grpSpPr>
            <a:xfrm>
              <a:off x="-8710" y="1252249"/>
              <a:ext cx="10207106" cy="151747"/>
              <a:chOff x="-8351" y="1300726"/>
              <a:chExt cx="9786937" cy="151747"/>
            </a:xfrm>
            <a:grpFill/>
          </p:grpSpPr>
          <p:cxnSp>
            <p:nvCxnSpPr>
              <p:cNvPr id="18" name="Straight Connector 17">
                <a:extLst>
                  <a:ext uri="{FF2B5EF4-FFF2-40B4-BE49-F238E27FC236}">
                    <a16:creationId xmlns:a16="http://schemas.microsoft.com/office/drawing/2014/main" id="{E0B40136-0B27-5A00-48BD-76A5FB454CD1}"/>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E7E18A0-8BAB-6AB9-454B-EEBCAE422049}"/>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32" name="Group 31">
            <a:extLst>
              <a:ext uri="{FF2B5EF4-FFF2-40B4-BE49-F238E27FC236}">
                <a16:creationId xmlns:a16="http://schemas.microsoft.com/office/drawing/2014/main" id="{6B1FBC69-9F76-CD01-7E8F-70E41EAF948D}"/>
              </a:ext>
            </a:extLst>
          </p:cNvPr>
          <p:cNvGrpSpPr/>
          <p:nvPr/>
        </p:nvGrpSpPr>
        <p:grpSpPr>
          <a:xfrm rot="5400000">
            <a:off x="-2475491" y="2970138"/>
            <a:ext cx="6142089" cy="201811"/>
            <a:chOff x="4056307" y="1252249"/>
            <a:chExt cx="6142089" cy="201811"/>
          </a:xfrm>
          <a:solidFill>
            <a:srgbClr val="63B2C6"/>
          </a:solidFill>
        </p:grpSpPr>
        <p:cxnSp>
          <p:nvCxnSpPr>
            <p:cNvPr id="33" name="Straight Connector 32">
              <a:extLst>
                <a:ext uri="{FF2B5EF4-FFF2-40B4-BE49-F238E27FC236}">
                  <a16:creationId xmlns:a16="http://schemas.microsoft.com/office/drawing/2014/main" id="{4082A72F-B0C6-5554-4744-9164A64C67D7}"/>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968006B-5E79-C230-CF3B-DA07F654211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6C18182A-636E-86AD-4514-ABABFA1AE852}"/>
                </a:ext>
              </a:extLst>
            </p:cNvPr>
            <p:cNvGrpSpPr/>
            <p:nvPr/>
          </p:nvGrpSpPr>
          <p:grpSpPr>
            <a:xfrm>
              <a:off x="4056308" y="1252249"/>
              <a:ext cx="6142088" cy="151747"/>
              <a:chOff x="3889333" y="1300726"/>
              <a:chExt cx="5889253" cy="151747"/>
            </a:xfrm>
            <a:grpFill/>
          </p:grpSpPr>
          <p:cxnSp>
            <p:nvCxnSpPr>
              <p:cNvPr id="36" name="Straight Connector 35">
                <a:extLst>
                  <a:ext uri="{FF2B5EF4-FFF2-40B4-BE49-F238E27FC236}">
                    <a16:creationId xmlns:a16="http://schemas.microsoft.com/office/drawing/2014/main" id="{C0509F5E-1B64-9E21-C2EA-2DBFB9B3A9F6}"/>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7E90A31-D56A-8086-8E5C-AEB1452B641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47" name="Rectangle 2">
            <a:extLst>
              <a:ext uri="{FF2B5EF4-FFF2-40B4-BE49-F238E27FC236}">
                <a16:creationId xmlns:a16="http://schemas.microsoft.com/office/drawing/2014/main" id="{95D6FC27-8C5E-E1A2-A543-3BE04EBE4D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grpSp>
        <p:nvGrpSpPr>
          <p:cNvPr id="5" name="Group 4">
            <a:extLst>
              <a:ext uri="{FF2B5EF4-FFF2-40B4-BE49-F238E27FC236}">
                <a16:creationId xmlns:a16="http://schemas.microsoft.com/office/drawing/2014/main" id="{AA67F3CE-5F6C-8DC8-D3E0-3790706EF5EB}"/>
              </a:ext>
            </a:extLst>
          </p:cNvPr>
          <p:cNvGrpSpPr/>
          <p:nvPr/>
        </p:nvGrpSpPr>
        <p:grpSpPr>
          <a:xfrm>
            <a:off x="-3568" y="6453007"/>
            <a:ext cx="12186860" cy="407664"/>
            <a:chOff x="-152218" y="6482222"/>
            <a:chExt cx="12891216" cy="407664"/>
          </a:xfrm>
        </p:grpSpPr>
        <p:grpSp>
          <p:nvGrpSpPr>
            <p:cNvPr id="7" name="Group 6">
              <a:extLst>
                <a:ext uri="{FF2B5EF4-FFF2-40B4-BE49-F238E27FC236}">
                  <a16:creationId xmlns:a16="http://schemas.microsoft.com/office/drawing/2014/main" id="{FFBEC091-B526-E79A-C039-A78577DA8235}"/>
                </a:ext>
              </a:extLst>
            </p:cNvPr>
            <p:cNvGrpSpPr/>
            <p:nvPr/>
          </p:nvGrpSpPr>
          <p:grpSpPr>
            <a:xfrm>
              <a:off x="8451047" y="6482222"/>
              <a:ext cx="4287951" cy="407661"/>
              <a:chOff x="1" y="6273048"/>
              <a:chExt cx="6095999" cy="579555"/>
            </a:xfrm>
          </p:grpSpPr>
          <p:pic>
            <p:nvPicPr>
              <p:cNvPr id="24" name="Picture 23" descr="A picture containing text&#10;&#10;Description automatically generated">
                <a:extLst>
                  <a:ext uri="{FF2B5EF4-FFF2-40B4-BE49-F238E27FC236}">
                    <a16:creationId xmlns:a16="http://schemas.microsoft.com/office/drawing/2014/main" id="{32047793-9326-5633-0CC5-14CA8D0ED400}"/>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99579F35-1311-C718-2930-537BAA7D65F7}"/>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grpSp>
        <p:grpSp>
          <p:nvGrpSpPr>
            <p:cNvPr id="9" name="Group 8">
              <a:extLst>
                <a:ext uri="{FF2B5EF4-FFF2-40B4-BE49-F238E27FC236}">
                  <a16:creationId xmlns:a16="http://schemas.microsoft.com/office/drawing/2014/main" id="{C95E3B91-F07D-E787-5F97-E1C2318CF47C}"/>
                </a:ext>
              </a:extLst>
            </p:cNvPr>
            <p:cNvGrpSpPr/>
            <p:nvPr/>
          </p:nvGrpSpPr>
          <p:grpSpPr>
            <a:xfrm>
              <a:off x="-152218" y="6482224"/>
              <a:ext cx="8589583" cy="407662"/>
              <a:chOff x="1" y="6273047"/>
              <a:chExt cx="12211449" cy="579556"/>
            </a:xfrm>
          </p:grpSpPr>
          <p:pic>
            <p:nvPicPr>
              <p:cNvPr id="12" name="Picture 11" descr="A picture containing text&#10;&#10;Description automatically generated">
                <a:extLst>
                  <a:ext uri="{FF2B5EF4-FFF2-40B4-BE49-F238E27FC236}">
                    <a16:creationId xmlns:a16="http://schemas.microsoft.com/office/drawing/2014/main" id="{8E783D20-2B6A-85C8-96B0-9699B2E16C86}"/>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1" y="6273048"/>
                <a:ext cx="3038274" cy="57955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CCD54DF8-E6FF-4475-4901-9D52F88D56A7}"/>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3057726" y="6273048"/>
                <a:ext cx="3038274" cy="57955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204EE9DC-3F9F-3FC5-E2F4-315CE9A0F9BD}"/>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6115451" y="6273047"/>
                <a:ext cx="3038274" cy="57955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F3A851F5-E4A9-AD1D-46DD-A50BC88CE524}"/>
                  </a:ext>
                </a:extLst>
              </p:cNvPr>
              <p:cNvPicPr>
                <a:picLocks noChangeAspect="1"/>
              </p:cNvPicPr>
              <p:nvPr/>
            </p:nvPicPr>
            <p:blipFill>
              <a:blip r:embed="rId3">
                <a:clrChange>
                  <a:clrFrom>
                    <a:srgbClr val="446D63"/>
                  </a:clrFrom>
                  <a:clrTo>
                    <a:srgbClr val="446D63">
                      <a:alpha val="0"/>
                    </a:srgbClr>
                  </a:clrTo>
                </a:clrChange>
                <a:grayscl/>
                <a:alphaModFix amt="35000"/>
                <a:extLst>
                  <a:ext uri="{28A0092B-C50C-407E-A947-70E740481C1C}">
                    <a14:useLocalDpi xmlns:a14="http://schemas.microsoft.com/office/drawing/2010/main" val="0"/>
                  </a:ext>
                </a:extLst>
              </a:blip>
              <a:stretch>
                <a:fillRect/>
              </a:stretch>
            </p:blipFill>
            <p:spPr>
              <a:xfrm>
                <a:off x="9173176" y="6273047"/>
                <a:ext cx="3038274" cy="579555"/>
              </a:xfrm>
              <a:prstGeom prst="rect">
                <a:avLst/>
              </a:prstGeom>
            </p:spPr>
          </p:pic>
        </p:grpSp>
      </p:grpSp>
      <p:sp>
        <p:nvSpPr>
          <p:cNvPr id="28" name="Slide Number Placeholder 21">
            <a:extLst>
              <a:ext uri="{FF2B5EF4-FFF2-40B4-BE49-F238E27FC236}">
                <a16:creationId xmlns:a16="http://schemas.microsoft.com/office/drawing/2014/main" id="{03DF8472-3C0E-A411-EB0C-B30293563CB2}"/>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8</a:t>
            </a:fld>
            <a:endParaRPr lang="en-NZ" b="1">
              <a:latin typeface="Poppins" panose="00000500000000000000" pitchFamily="2" charset="0"/>
              <a:cs typeface="Poppins" panose="00000500000000000000" pitchFamily="2" charset="0"/>
            </a:endParaRPr>
          </a:p>
        </p:txBody>
      </p:sp>
      <p:sp>
        <p:nvSpPr>
          <p:cNvPr id="38" name="Rectangle: Rounded Corners 37">
            <a:extLst>
              <a:ext uri="{FF2B5EF4-FFF2-40B4-BE49-F238E27FC236}">
                <a16:creationId xmlns:a16="http://schemas.microsoft.com/office/drawing/2014/main" id="{C18CDD82-51B3-783F-607E-5A1CC4D2C6CA}"/>
              </a:ext>
            </a:extLst>
          </p:cNvPr>
          <p:cNvSpPr/>
          <p:nvPr/>
        </p:nvSpPr>
        <p:spPr>
          <a:xfrm>
            <a:off x="836559" y="1950460"/>
            <a:ext cx="2590056"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 sz="1100" b="0" i="0" strike="noStrike" cap="none" spc="0" baseline="0">
                <a:solidFill>
                  <a:srgbClr val="FFFFFF"/>
                </a:solidFill>
                <a:effectLst/>
                <a:latin typeface="Poppins"/>
                <a:ea typeface="Poppins"/>
                <a:cs typeface="Poppins"/>
              </a:rPr>
              <a:t>Kia rangatira te mokopuna</a:t>
            </a:r>
          </a:p>
        </p:txBody>
      </p:sp>
      <p:sp>
        <p:nvSpPr>
          <p:cNvPr id="39" name="Rectangle: Rounded Corners 38">
            <a:extLst>
              <a:ext uri="{FF2B5EF4-FFF2-40B4-BE49-F238E27FC236}">
                <a16:creationId xmlns:a16="http://schemas.microsoft.com/office/drawing/2014/main" id="{B7194F59-EA64-118A-D507-1D9E0D3C0EF0}"/>
              </a:ext>
            </a:extLst>
          </p:cNvPr>
          <p:cNvSpPr/>
          <p:nvPr/>
        </p:nvSpPr>
        <p:spPr>
          <a:xfrm>
            <a:off x="6489031" y="1941120"/>
            <a:ext cx="2590057"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 sz="1100" b="0" i="0" strike="noStrike" cap="none" spc="0" baseline="0">
                <a:solidFill>
                  <a:srgbClr val="FFFFFF"/>
                </a:solidFill>
                <a:effectLst/>
                <a:latin typeface="Poppins"/>
                <a:ea typeface="Poppins"/>
                <a:cs typeface="Poppins"/>
              </a:rPr>
              <a:t>Kia rangatira te whānau</a:t>
            </a:r>
          </a:p>
        </p:txBody>
      </p:sp>
      <p:sp>
        <p:nvSpPr>
          <p:cNvPr id="40" name="Rectangle: Rounded Corners 39">
            <a:extLst>
              <a:ext uri="{FF2B5EF4-FFF2-40B4-BE49-F238E27FC236}">
                <a16:creationId xmlns:a16="http://schemas.microsoft.com/office/drawing/2014/main" id="{EF826064-5F20-3B5F-82B7-D8E2AB45E09F}"/>
              </a:ext>
            </a:extLst>
          </p:cNvPr>
          <p:cNvSpPr/>
          <p:nvPr/>
        </p:nvSpPr>
        <p:spPr>
          <a:xfrm>
            <a:off x="3636906" y="1941120"/>
            <a:ext cx="2590057"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 sz="1100" b="0" i="0" strike="noStrike" cap="none" spc="0" baseline="0">
                <a:solidFill>
                  <a:srgbClr val="FFFFFF"/>
                </a:solidFill>
                <a:effectLst/>
                <a:latin typeface="Poppins"/>
                <a:ea typeface="Poppins"/>
                <a:cs typeface="Poppins"/>
              </a:rPr>
              <a:t>Kia rangatira te reo</a:t>
            </a:r>
          </a:p>
        </p:txBody>
      </p:sp>
      <p:sp>
        <p:nvSpPr>
          <p:cNvPr id="41" name="Rectangle: Rounded Corners 40">
            <a:extLst>
              <a:ext uri="{FF2B5EF4-FFF2-40B4-BE49-F238E27FC236}">
                <a16:creationId xmlns:a16="http://schemas.microsoft.com/office/drawing/2014/main" id="{134CF60B-C4FD-FB10-425A-A84C5DB8554A}"/>
              </a:ext>
            </a:extLst>
          </p:cNvPr>
          <p:cNvSpPr/>
          <p:nvPr/>
        </p:nvSpPr>
        <p:spPr>
          <a:xfrm>
            <a:off x="9308952" y="1946185"/>
            <a:ext cx="2590057" cy="272472"/>
          </a:xfrm>
          <a:prstGeom prst="roundRect">
            <a:avLst/>
          </a:prstGeom>
          <a:solidFill>
            <a:srgbClr val="63B2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 sz="1100" b="0" i="0" strike="noStrike" cap="none" spc="0" baseline="0">
                <a:solidFill>
                  <a:srgbClr val="FFFFFF"/>
                </a:solidFill>
                <a:effectLst/>
                <a:latin typeface="Poppins"/>
                <a:ea typeface="Poppins"/>
                <a:cs typeface="Poppins"/>
              </a:rPr>
              <a:t>Kia rangatira te kaiako</a:t>
            </a:r>
          </a:p>
        </p:txBody>
      </p:sp>
      <p:sp>
        <p:nvSpPr>
          <p:cNvPr id="44" name="TextBox 43">
            <a:extLst>
              <a:ext uri="{FF2B5EF4-FFF2-40B4-BE49-F238E27FC236}">
                <a16:creationId xmlns:a16="http://schemas.microsoft.com/office/drawing/2014/main" id="{D91C4E5F-152A-FA4A-7C8D-5A626441C09C}"/>
              </a:ext>
            </a:extLst>
          </p:cNvPr>
          <p:cNvSpPr txBox="1"/>
          <p:nvPr/>
        </p:nvSpPr>
        <p:spPr>
          <a:xfrm>
            <a:off x="836559" y="2268488"/>
            <a:ext cx="2559087" cy="411480"/>
          </a:xfrm>
          <a:prstGeom prst="rect">
            <a:avLst/>
          </a:prstGeom>
          <a:noFill/>
        </p:spPr>
        <p:txBody>
          <a:bodyPr wrap="square" rtlCol="0">
            <a:spAutoFit/>
          </a:bodyPr>
          <a:lstStyle/>
          <a:p>
            <a:pPr algn="just"/>
            <a:r>
              <a:rPr lang="mi" sz="1050" b="0" i="0" strike="noStrike" cap="none" spc="0" baseline="0" dirty="0">
                <a:solidFill>
                  <a:srgbClr val="000000"/>
                </a:solidFill>
                <a:effectLst/>
                <a:latin typeface="Poppins"/>
                <a:ea typeface="Poppins"/>
                <a:cs typeface="Poppins"/>
              </a:rPr>
              <a:t>Ako he whakapakari, he whakarei i te mokopuna kia eke taumata.</a:t>
            </a:r>
            <a:endParaRPr lang="en-NZ" sz="1050" dirty="0">
              <a:latin typeface="Poppins" panose="00000500000000000000" pitchFamily="2" charset="0"/>
              <a:cs typeface="Poppins" panose="00000500000000000000" pitchFamily="2" charset="0"/>
            </a:endParaRPr>
          </a:p>
        </p:txBody>
      </p:sp>
      <p:sp>
        <p:nvSpPr>
          <p:cNvPr id="45" name="TextBox 44">
            <a:extLst>
              <a:ext uri="{FF2B5EF4-FFF2-40B4-BE49-F238E27FC236}">
                <a16:creationId xmlns:a16="http://schemas.microsoft.com/office/drawing/2014/main" id="{87DCA4AC-F8F0-B1B9-E28E-3112E23BBD0E}"/>
              </a:ext>
            </a:extLst>
          </p:cNvPr>
          <p:cNvSpPr txBox="1"/>
          <p:nvPr/>
        </p:nvSpPr>
        <p:spPr>
          <a:xfrm>
            <a:off x="3686171" y="2268488"/>
            <a:ext cx="2540791" cy="1615827"/>
          </a:xfrm>
          <a:prstGeom prst="rect">
            <a:avLst/>
          </a:prstGeom>
          <a:noFill/>
        </p:spPr>
        <p:txBody>
          <a:bodyPr wrap="square" rtlCol="0">
            <a:spAutoFit/>
          </a:bodyPr>
          <a:lstStyle/>
          <a:p>
            <a:pPr algn="ctr"/>
            <a:r>
              <a:rPr lang="mi" sz="1100" b="0" i="0" strike="noStrike" cap="none" spc="0" baseline="0" dirty="0">
                <a:solidFill>
                  <a:srgbClr val="000000"/>
                </a:solidFill>
                <a:effectLst/>
                <a:latin typeface="Poppins"/>
                <a:ea typeface="Poppins"/>
                <a:cs typeface="Poppins"/>
              </a:rPr>
              <a:t>Ako he whakapakari i te whanaketanga reo o te reo a te mokopuna me tōna reo kia māori tonu, kia haere tonu.  Ako he tautoko i te whakarauoratanga o te reo Māori kia rite ki tā te whakatauākī nei, Ko te reo kia rere, te reo kia tika, te reo kia Māori.</a:t>
            </a:r>
            <a:endParaRPr lang="en-NZ" sz="1100" dirty="0">
              <a:latin typeface="Poppins" panose="00000500000000000000" pitchFamily="2" charset="0"/>
              <a:cs typeface="Poppins" panose="00000500000000000000" pitchFamily="2" charset="0"/>
            </a:endParaRPr>
          </a:p>
        </p:txBody>
      </p:sp>
      <p:sp>
        <p:nvSpPr>
          <p:cNvPr id="46" name="TextBox 45">
            <a:extLst>
              <a:ext uri="{FF2B5EF4-FFF2-40B4-BE49-F238E27FC236}">
                <a16:creationId xmlns:a16="http://schemas.microsoft.com/office/drawing/2014/main" id="{D4B3E179-9200-1606-B8E0-107B1C639E7B}"/>
              </a:ext>
            </a:extLst>
          </p:cNvPr>
          <p:cNvSpPr txBox="1"/>
          <p:nvPr/>
        </p:nvSpPr>
        <p:spPr>
          <a:xfrm>
            <a:off x="6489033" y="2282319"/>
            <a:ext cx="2590055" cy="1600200"/>
          </a:xfrm>
          <a:prstGeom prst="rect">
            <a:avLst/>
          </a:prstGeom>
          <a:noFill/>
        </p:spPr>
        <p:txBody>
          <a:bodyPr wrap="square" rtlCol="0">
            <a:spAutoFit/>
          </a:bodyPr>
          <a:lstStyle/>
          <a:p>
            <a:pPr algn="ctr"/>
            <a:r>
              <a:rPr lang="mi" sz="1100" b="0" i="0" strike="noStrike" cap="none" spc="0" baseline="0" dirty="0">
                <a:solidFill>
                  <a:srgbClr val="000000"/>
                </a:solidFill>
                <a:effectLst/>
                <a:latin typeface="Poppins"/>
                <a:ea typeface="Poppins"/>
                <a:cs typeface="Poppins"/>
              </a:rPr>
              <a:t>Ako he āhukahuka i te whakapikinga o te whānau hei matua ki te tipuranga me te whakatutukinga o te mokopuna. Ako he āhukahuka hoki ko te whānau te kaiako tuatahi ā haere ake nei o te mokopuna, me te hiranga o tā rātou whai wāhitanga atu, taunakitanga hoki i ngā haerenga mātauranga o te mokopuna.</a:t>
            </a:r>
            <a:endParaRPr lang="en-NZ" sz="1050" dirty="0">
              <a:latin typeface="Poppins" panose="00000500000000000000" pitchFamily="2" charset="0"/>
              <a:cs typeface="Poppins" panose="00000500000000000000" pitchFamily="2" charset="0"/>
            </a:endParaRPr>
          </a:p>
        </p:txBody>
      </p:sp>
      <p:sp>
        <p:nvSpPr>
          <p:cNvPr id="49" name="TextBox 48">
            <a:extLst>
              <a:ext uri="{FF2B5EF4-FFF2-40B4-BE49-F238E27FC236}">
                <a16:creationId xmlns:a16="http://schemas.microsoft.com/office/drawing/2014/main" id="{F7F24523-CB2F-3776-13B4-E38D793B11BD}"/>
              </a:ext>
            </a:extLst>
          </p:cNvPr>
          <p:cNvSpPr txBox="1"/>
          <p:nvPr/>
        </p:nvSpPr>
        <p:spPr>
          <a:xfrm>
            <a:off x="9327321" y="2248688"/>
            <a:ext cx="2484849" cy="938719"/>
          </a:xfrm>
          <a:prstGeom prst="rect">
            <a:avLst/>
          </a:prstGeom>
          <a:noFill/>
        </p:spPr>
        <p:txBody>
          <a:bodyPr wrap="square" rtlCol="0">
            <a:spAutoFit/>
          </a:bodyPr>
          <a:lstStyle/>
          <a:p>
            <a:pPr algn="ctr">
              <a:spcBef>
                <a:spcPts val="600"/>
              </a:spcBef>
            </a:pPr>
            <a:r>
              <a:rPr lang="mi" sz="1100" b="0" i="0" strike="noStrike" cap="none" spc="0" baseline="0" dirty="0">
                <a:solidFill>
                  <a:srgbClr val="000000"/>
                </a:solidFill>
                <a:effectLst/>
                <a:latin typeface="Poppins"/>
                <a:ea typeface="Poppins"/>
                <a:cs typeface="Poppins"/>
              </a:rPr>
              <a:t>Ako he āhukahuka me haere tonu te whakapakaritanga o te tūranga nui o ngā kaiako hei tautoko i te whakatutukinga o te mokopuna.</a:t>
            </a:r>
            <a:endParaRPr lang="en-NZ" sz="1100" dirty="0">
              <a:latin typeface="Poppins" panose="00000500000000000000" pitchFamily="2" charset="0"/>
              <a:cs typeface="Poppins" panose="00000500000000000000" pitchFamily="2" charset="0"/>
            </a:endParaRPr>
          </a:p>
        </p:txBody>
      </p:sp>
      <p:sp>
        <p:nvSpPr>
          <p:cNvPr id="50" name="Rectangle: Rounded Corners 49">
            <a:extLst>
              <a:ext uri="{FF2B5EF4-FFF2-40B4-BE49-F238E27FC236}">
                <a16:creationId xmlns:a16="http://schemas.microsoft.com/office/drawing/2014/main" id="{1D46C7F1-E32F-0684-8388-98AF138F80F8}"/>
              </a:ext>
            </a:extLst>
          </p:cNvPr>
          <p:cNvSpPr/>
          <p:nvPr/>
        </p:nvSpPr>
        <p:spPr>
          <a:xfrm>
            <a:off x="826446" y="2244486"/>
            <a:ext cx="2590051" cy="914400"/>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Rectangle: Rounded Corners 50">
            <a:extLst>
              <a:ext uri="{FF2B5EF4-FFF2-40B4-BE49-F238E27FC236}">
                <a16:creationId xmlns:a16="http://schemas.microsoft.com/office/drawing/2014/main" id="{57D4B32F-C1B1-7636-CD1A-A479DD1FA2A4}"/>
              </a:ext>
            </a:extLst>
          </p:cNvPr>
          <p:cNvSpPr/>
          <p:nvPr/>
        </p:nvSpPr>
        <p:spPr>
          <a:xfrm>
            <a:off x="3647021" y="2232650"/>
            <a:ext cx="2590051" cy="1654635"/>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2" name="Rectangle: Rounded Corners 51">
            <a:extLst>
              <a:ext uri="{FF2B5EF4-FFF2-40B4-BE49-F238E27FC236}">
                <a16:creationId xmlns:a16="http://schemas.microsoft.com/office/drawing/2014/main" id="{9E83EB43-AECF-AB34-38A7-6A93D989581F}"/>
              </a:ext>
            </a:extLst>
          </p:cNvPr>
          <p:cNvSpPr/>
          <p:nvPr/>
        </p:nvSpPr>
        <p:spPr>
          <a:xfrm>
            <a:off x="6488447" y="2237655"/>
            <a:ext cx="2599576" cy="2044789"/>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Rectangle: Rounded Corners 52">
            <a:extLst>
              <a:ext uri="{FF2B5EF4-FFF2-40B4-BE49-F238E27FC236}">
                <a16:creationId xmlns:a16="http://schemas.microsoft.com/office/drawing/2014/main" id="{3C599D95-A059-8FAC-6B70-A64758574BC3}"/>
              </a:ext>
            </a:extLst>
          </p:cNvPr>
          <p:cNvSpPr/>
          <p:nvPr/>
        </p:nvSpPr>
        <p:spPr>
          <a:xfrm>
            <a:off x="9302795" y="2249687"/>
            <a:ext cx="2590051" cy="914400"/>
          </a:xfrm>
          <a:prstGeom prst="roundRect">
            <a:avLst/>
          </a:prstGeom>
          <a:noFill/>
          <a:ln>
            <a:solidFill>
              <a:srgbClr val="63B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135670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6972F1B-040D-61FA-01BB-064E0BFB93E4}"/>
              </a:ext>
            </a:extLst>
          </p:cNvPr>
          <p:cNvSpPr/>
          <p:nvPr/>
        </p:nvSpPr>
        <p:spPr>
          <a:xfrm>
            <a:off x="-3568" y="-2"/>
            <a:ext cx="12195568" cy="6858001"/>
          </a:xfrm>
          <a:prstGeom prst="roundRect">
            <a:avLst>
              <a:gd name="adj" fmla="val 0"/>
            </a:avLst>
          </a:prstGeom>
          <a:solidFill>
            <a:srgbClr val="63B2C6">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A77BF9F-1C0D-0723-A7C9-510F89697103}"/>
              </a:ext>
            </a:extLst>
          </p:cNvPr>
          <p:cNvSpPr>
            <a:spLocks noGrp="1"/>
          </p:cNvSpPr>
          <p:nvPr>
            <p:ph type="title"/>
          </p:nvPr>
        </p:nvSpPr>
        <p:spPr>
          <a:xfrm>
            <a:off x="1168105" y="1703263"/>
            <a:ext cx="10515600" cy="1325563"/>
          </a:xfrm>
        </p:spPr>
        <p:txBody>
          <a:bodyPr>
            <a:normAutofit/>
          </a:bodyPr>
          <a:lstStyle/>
          <a:p>
            <a:r>
              <a:rPr lang="mi" sz="6000" b="0" i="0" strike="noStrike" cap="none" spc="0" baseline="0">
                <a:solidFill>
                  <a:srgbClr val="000000"/>
                </a:solidFill>
                <a:effectLst/>
                <a:latin typeface="Poppins"/>
                <a:ea typeface="Poppins"/>
                <a:cs typeface="Poppins"/>
              </a:rPr>
              <a:t>Wānanga 2</a:t>
            </a:r>
            <a:endParaRPr lang="en-NZ" sz="6000"/>
          </a:p>
        </p:txBody>
      </p:sp>
      <p:sp>
        <p:nvSpPr>
          <p:cNvPr id="7" name="Title 1">
            <a:extLst>
              <a:ext uri="{FF2B5EF4-FFF2-40B4-BE49-F238E27FC236}">
                <a16:creationId xmlns:a16="http://schemas.microsoft.com/office/drawing/2014/main" id="{26D476E8-5E6C-AF57-0F14-0E7C59F14FC1}"/>
              </a:ext>
            </a:extLst>
          </p:cNvPr>
          <p:cNvSpPr txBox="1"/>
          <p:nvPr/>
        </p:nvSpPr>
        <p:spPr>
          <a:xfrm>
            <a:off x="1168105" y="3216589"/>
            <a:ext cx="9511731" cy="21100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 sz="3200" b="0" i="0" strike="noStrike" cap="none" spc="0" baseline="0" dirty="0">
                <a:solidFill>
                  <a:srgbClr val="000000"/>
                </a:solidFill>
                <a:effectLst/>
                <a:latin typeface="Poppins"/>
                <a:ea typeface="Poppins"/>
                <a:cs typeface="Poppins"/>
              </a:rPr>
              <a:t>Pānui mō te ara whakaako tikanga whakaako - </a:t>
            </a:r>
            <a:r>
              <a:rPr lang="mi" sz="3200" b="0" i="1" strike="noStrike" cap="none" spc="0" baseline="0" dirty="0">
                <a:solidFill>
                  <a:srgbClr val="000000"/>
                </a:solidFill>
                <a:effectLst/>
                <a:latin typeface="Poppins"/>
                <a:ea typeface="Poppins"/>
                <a:cs typeface="Poppins"/>
              </a:rPr>
              <a:t>He kaiako mokopuna ngā kaiako katoa.</a:t>
            </a:r>
            <a:endParaRPr lang="en-US" sz="3200" i="1" dirty="0">
              <a:latin typeface="Poppins" panose="00000500000000000000" pitchFamily="2" charset="0"/>
              <a:cs typeface="Poppins" panose="00000500000000000000" pitchFamily="2" charset="0"/>
            </a:endParaRPr>
          </a:p>
          <a:p>
            <a:endParaRPr lang="en-NZ" sz="3200" dirty="0">
              <a:latin typeface="Poppins" panose="00000500000000000000" pitchFamily="2" charset="0"/>
              <a:cs typeface="Poppins" panose="00000500000000000000" pitchFamily="2" charset="0"/>
            </a:endParaRPr>
          </a:p>
          <a:p>
            <a:r>
              <a:rPr lang="mi" sz="3200" b="0" i="0" strike="noStrike" cap="none" spc="0" baseline="0" dirty="0">
                <a:solidFill>
                  <a:srgbClr val="000000"/>
                </a:solidFill>
                <a:effectLst/>
                <a:latin typeface="Poppins"/>
                <a:ea typeface="Poppins"/>
                <a:cs typeface="Poppins"/>
              </a:rPr>
              <a:t>Tirotiro haere i ngā huatau hei wānanga. </a:t>
            </a:r>
          </a:p>
        </p:txBody>
      </p:sp>
      <p:grpSp>
        <p:nvGrpSpPr>
          <p:cNvPr id="8" name="Group 7">
            <a:extLst>
              <a:ext uri="{FF2B5EF4-FFF2-40B4-BE49-F238E27FC236}">
                <a16:creationId xmlns:a16="http://schemas.microsoft.com/office/drawing/2014/main" id="{F3F15B5D-24A2-2FB4-94F0-0A7468903BA6}"/>
              </a:ext>
            </a:extLst>
          </p:cNvPr>
          <p:cNvGrpSpPr/>
          <p:nvPr/>
        </p:nvGrpSpPr>
        <p:grpSpPr>
          <a:xfrm flipV="1">
            <a:off x="-3568" y="892711"/>
            <a:ext cx="10219382" cy="201811"/>
            <a:chOff x="-20986" y="1252249"/>
            <a:chExt cx="10219382" cy="201811"/>
          </a:xfrm>
          <a:solidFill>
            <a:srgbClr val="63B2C6"/>
          </a:solidFill>
        </p:grpSpPr>
        <p:cxnSp>
          <p:nvCxnSpPr>
            <p:cNvPr id="9" name="Straight Connector 8">
              <a:extLst>
                <a:ext uri="{FF2B5EF4-FFF2-40B4-BE49-F238E27FC236}">
                  <a16:creationId xmlns:a16="http://schemas.microsoft.com/office/drawing/2014/main" id="{5E44EA8E-D06F-410C-A60E-CB95FC8665A4}"/>
                </a:ext>
              </a:extLst>
            </p:cNvPr>
            <p:cNvCxnSpPr/>
            <p:nvPr/>
          </p:nvCxnSpPr>
          <p:spPr>
            <a:xfrm>
              <a:off x="-20986"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EBE801-9469-8627-AFCB-0CD782ECC483}"/>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34A0354D-7162-BF9D-330A-38E2D14536A4}"/>
                </a:ext>
              </a:extLst>
            </p:cNvPr>
            <p:cNvGrpSpPr/>
            <p:nvPr/>
          </p:nvGrpSpPr>
          <p:grpSpPr>
            <a:xfrm>
              <a:off x="-8710" y="1252249"/>
              <a:ext cx="10207106" cy="151747"/>
              <a:chOff x="-8351" y="1300726"/>
              <a:chExt cx="9786937" cy="151747"/>
            </a:xfrm>
            <a:grpFill/>
          </p:grpSpPr>
          <p:cxnSp>
            <p:nvCxnSpPr>
              <p:cNvPr id="12" name="Straight Connector 11">
                <a:extLst>
                  <a:ext uri="{FF2B5EF4-FFF2-40B4-BE49-F238E27FC236}">
                    <a16:creationId xmlns:a16="http://schemas.microsoft.com/office/drawing/2014/main" id="{02F632AC-BF0F-D819-A997-9B7A349ACCD4}"/>
                  </a:ext>
                </a:extLst>
              </p:cNvPr>
              <p:cNvCxnSpPr/>
              <p:nvPr/>
            </p:nvCxnSpPr>
            <p:spPr>
              <a:xfrm>
                <a:off x="-8351" y="1440413"/>
                <a:ext cx="9705975" cy="0"/>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EF61CE1-DA87-A720-1A27-F9D52A89D763}"/>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grpSp>
        <p:nvGrpSpPr>
          <p:cNvPr id="14" name="Group 13">
            <a:extLst>
              <a:ext uri="{FF2B5EF4-FFF2-40B4-BE49-F238E27FC236}">
                <a16:creationId xmlns:a16="http://schemas.microsoft.com/office/drawing/2014/main" id="{9D797516-ECD0-948F-F3ED-CB5061B8AF2A}"/>
              </a:ext>
            </a:extLst>
          </p:cNvPr>
          <p:cNvGrpSpPr/>
          <p:nvPr/>
        </p:nvGrpSpPr>
        <p:grpSpPr>
          <a:xfrm rot="5400000">
            <a:off x="-2475491" y="2970138"/>
            <a:ext cx="6142089" cy="201811"/>
            <a:chOff x="4056307" y="1252249"/>
            <a:chExt cx="6142089" cy="201811"/>
          </a:xfrm>
          <a:solidFill>
            <a:srgbClr val="63B2C6"/>
          </a:solidFill>
        </p:grpSpPr>
        <p:cxnSp>
          <p:nvCxnSpPr>
            <p:cNvPr id="15" name="Straight Connector 14">
              <a:extLst>
                <a:ext uri="{FF2B5EF4-FFF2-40B4-BE49-F238E27FC236}">
                  <a16:creationId xmlns:a16="http://schemas.microsoft.com/office/drawing/2014/main" id="{6353756C-3A0B-C772-035A-3D90691A8D61}"/>
                </a:ext>
              </a:extLst>
            </p:cNvPr>
            <p:cNvCxnSpPr/>
            <p:nvPr/>
          </p:nvCxnSpPr>
          <p:spPr>
            <a:xfrm rot="16200000">
              <a:off x="6870647" y="-1373928"/>
              <a:ext cx="1" cy="5628682"/>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E7537BB-D64E-ECB4-B616-C375010F2D89}"/>
                </a:ext>
              </a:extLst>
            </p:cNvPr>
            <p:cNvSpPr/>
            <p:nvPr/>
          </p:nvSpPr>
          <p:spPr>
            <a:xfrm>
              <a:off x="9609743" y="1302313"/>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610876B8-CF0E-A82E-78B2-ACA4BFA0D0BB}"/>
                </a:ext>
              </a:extLst>
            </p:cNvPr>
            <p:cNvGrpSpPr/>
            <p:nvPr/>
          </p:nvGrpSpPr>
          <p:grpSpPr>
            <a:xfrm>
              <a:off x="4056308" y="1252249"/>
              <a:ext cx="6142088" cy="151747"/>
              <a:chOff x="3889333" y="1300726"/>
              <a:chExt cx="5889253" cy="151747"/>
            </a:xfrm>
            <a:grpFill/>
          </p:grpSpPr>
          <p:cxnSp>
            <p:nvCxnSpPr>
              <p:cNvPr id="18" name="Straight Connector 17">
                <a:extLst>
                  <a:ext uri="{FF2B5EF4-FFF2-40B4-BE49-F238E27FC236}">
                    <a16:creationId xmlns:a16="http://schemas.microsoft.com/office/drawing/2014/main" id="{22838814-A99F-21D2-EF2C-BBBAC1B0363A}"/>
                  </a:ext>
                </a:extLst>
              </p:cNvPr>
              <p:cNvCxnSpPr/>
              <p:nvPr/>
            </p:nvCxnSpPr>
            <p:spPr>
              <a:xfrm rot="16200000" flipH="1">
                <a:off x="6793479" y="-1463732"/>
                <a:ext cx="0" cy="5808291"/>
              </a:xfrm>
              <a:prstGeom prst="line">
                <a:avLst/>
              </a:prstGeom>
              <a:grpFill/>
              <a:ln w="28575">
                <a:solidFill>
                  <a:srgbClr val="63B2C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BEA8A3F-16DF-35DE-31D4-A9115BE58364}"/>
                  </a:ext>
                </a:extLst>
              </p:cNvPr>
              <p:cNvSpPr/>
              <p:nvPr/>
            </p:nvSpPr>
            <p:spPr>
              <a:xfrm>
                <a:off x="9616661" y="1300726"/>
                <a:ext cx="161925" cy="151747"/>
              </a:xfrm>
              <a:prstGeom prst="ellipse">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latin typeface="Poppins" panose="00000500000000000000" pitchFamily="2" charset="0"/>
                  <a:cs typeface="Poppins" panose="00000500000000000000" pitchFamily="2" charset="0"/>
                </a:endParaRPr>
              </a:p>
            </p:txBody>
          </p:sp>
        </p:grpSp>
      </p:grpSp>
      <p:sp>
        <p:nvSpPr>
          <p:cNvPr id="5" name="Slide Number Placeholder 21">
            <a:extLst>
              <a:ext uri="{FF2B5EF4-FFF2-40B4-BE49-F238E27FC236}">
                <a16:creationId xmlns:a16="http://schemas.microsoft.com/office/drawing/2014/main" id="{8539433D-EC16-F743-D9E2-DA2E03BC1080}"/>
              </a:ext>
            </a:extLst>
          </p:cNvPr>
          <p:cNvSpPr>
            <a:spLocks noGrp="1"/>
          </p:cNvSpPr>
          <p:nvPr>
            <p:ph type="sldNum" sz="quarter" idx="12"/>
          </p:nvPr>
        </p:nvSpPr>
        <p:spPr>
          <a:xfrm>
            <a:off x="9274488" y="6126044"/>
            <a:ext cx="2743200" cy="365125"/>
          </a:xfrm>
        </p:spPr>
        <p:txBody>
          <a:bodyPr/>
          <a:lstStyle/>
          <a:p>
            <a:fld id="{AADC102A-893D-4746-89DD-B95CB8D60466}" type="slidenum">
              <a:rPr lang="en-NZ" b="1" smtClean="0">
                <a:latin typeface="Poppins" panose="00000500000000000000" pitchFamily="2" charset="0"/>
                <a:cs typeface="Poppins" panose="00000500000000000000" pitchFamily="2" charset="0"/>
              </a:rPr>
              <a:t>9</a:t>
            </a:fld>
            <a:endParaRPr lang="en-NZ" b="1">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4021074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3.06.30"/>
  <p:tag name="AS_TITLE" val="Aspose.Slides for Java"/>
  <p:tag name="AS_VERSION" val="2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8953379C13744592C718BD76521D27" ma:contentTypeVersion="23" ma:contentTypeDescription="Create a new document." ma:contentTypeScope="" ma:versionID="3698c969f65f319d14706a6f366d4afa">
  <xsd:schema xmlns:xsd="http://www.w3.org/2001/XMLSchema" xmlns:xs="http://www.w3.org/2001/XMLSchema" xmlns:p="http://schemas.microsoft.com/office/2006/metadata/properties" xmlns:ns1="http://schemas.microsoft.com/sharepoint/v3" xmlns:ns2="c9825290-fe5b-4304-ad08-20d1cec7df09" xmlns:ns3="f423ccc4-6444-4559-981a-e57c08e4fb8d" xmlns:ns4="d267a1a7-8edd-4111-a118-4a206d87cecc" targetNamespace="http://schemas.microsoft.com/office/2006/metadata/properties" ma:root="true" ma:fieldsID="4d4ba0b5fce6a38ed26626901b54198b" ns1:_="" ns2:_="" ns3:_="" ns4:_="">
    <xsd:import namespace="http://schemas.microsoft.com/sharepoint/v3"/>
    <xsd:import namespace="c9825290-fe5b-4304-ad08-20d1cec7df09"/>
    <xsd:import namespace="f423ccc4-6444-4559-981a-e57c08e4fb8d"/>
    <xsd:import namespace="d267a1a7-8edd-4111-a118-4a206d87cecc"/>
    <xsd:element name="properties">
      <xsd:complexType>
        <xsd:sequence>
          <xsd:element name="documentManagement">
            <xsd:complexType>
              <xsd:all>
                <xsd:element ref="ns2:Status" minOccurs="0"/>
                <xsd:element ref="ns2:Moredetail"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Createdfor" minOccurs="0"/>
                <xsd:element ref="ns2:MediaServiceObjectDetectorVersion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ma:readOnly="false">
      <xsd:simpleType>
        <xsd:restriction base="dms:Note"/>
      </xsd:simpleType>
    </xsd:element>
    <xsd:element name="_ip_UnifiedCompliancePolicyUIAction" ma:index="25"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825290-fe5b-4304-ad08-20d1cec7df09" elementFormDefault="qualified">
    <xsd:import namespace="http://schemas.microsoft.com/office/2006/documentManagement/types"/>
    <xsd:import namespace="http://schemas.microsoft.com/office/infopath/2007/PartnerControls"/>
    <xsd:element name="Status" ma:index="3" nillable="true" ma:displayName="Status" ma:format="Dropdown" ma:internalName="Status" ma:readOnly="false">
      <xsd:simpleType>
        <xsd:restriction base="dms:Choice">
          <xsd:enumeration value="Work in Progress DRAFT"/>
          <xsd:enumeration value="Current LIVE"/>
          <xsd:enumeration value="Approved FINAL"/>
        </xsd:restriction>
      </xsd:simpleType>
    </xsd:element>
    <xsd:element name="Moredetail" ma:index="4" nillable="true" ma:displayName="More detail" ma:description="Project over view, TMOA development update - Kiritina Johnstone to providers" ma:format="Dropdown" ma:internalName="Moredetail"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Location" ma:index="12" nillable="true" ma:displayName="Location" ma:hidden="true" ma:internalName="MediaServiceLocatio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7a66c-04a3-4463-8f17-244784dbc568" ma:termSetId="09814cd3-568e-fe90-9814-8d621ff8fb84" ma:anchorId="fba54fb3-c3e1-fe81-a776-ca4b69148c4d" ma:open="true" ma:isKeyword="false">
      <xsd:complexType>
        <xsd:sequence>
          <xsd:element ref="pc:Terms" minOccurs="0" maxOccurs="1"/>
        </xsd:sequence>
      </xsd:complexType>
    </xsd:element>
    <xsd:element name="Createdfor" ma:index="28" nillable="true" ma:displayName="Due date" ma:format="DateOnly" ma:internalName="Createdfor">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3ccc4-6444-4559-981a-e57c08e4fb8d"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_dlc_DocId" ma:index="30" nillable="true" ma:displayName="Document ID Value" ma:description="The value of the document ID assigned to this item." ma:indexed="true"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267a1a7-8edd-4111-a118-4a206d87cec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00bbdfb-db41-4b48-aa55-ce58fb486ed9}" ma:internalName="TaxCatchAll" ma:showField="CatchAllData" ma:web="f423ccc4-6444-4559-981a-e57c08e4fb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reatedfor xmlns="c9825290-fe5b-4304-ad08-20d1cec7df09" xsi:nil="true"/>
    <Moredetail xmlns="c9825290-fe5b-4304-ad08-20d1cec7df09" xsi:nil="true"/>
    <Status xmlns="c9825290-fe5b-4304-ad08-20d1cec7df09" xsi:nil="true"/>
    <_ip_UnifiedCompliancePolicyProperties xmlns="http://schemas.microsoft.com/sharepoint/v3" xsi:nil="true"/>
    <lcf76f155ced4ddcb4097134ff3c332f xmlns="c9825290-fe5b-4304-ad08-20d1cec7df09">
      <Terms xmlns="http://schemas.microsoft.com/office/infopath/2007/PartnerControls"/>
    </lcf76f155ced4ddcb4097134ff3c332f>
    <TaxCatchAll xmlns="d267a1a7-8edd-4111-a118-4a206d87cecc" xsi:nil="true"/>
    <_dlc_DocId xmlns="f423ccc4-6444-4559-981a-e57c08e4fb8d">MoEd-781647992-67769</_dlc_DocId>
    <_dlc_DocIdUrl xmlns="f423ccc4-6444-4559-981a-e57c08e4fb8d">
      <Url>https://educationgovtnz.sharepoint.com/sites/msteams_dbac81/_layouts/15/DocIdRedir.aspx?ID=MoEd-781647992-67769</Url>
      <Description>MoEd-781647992-67769</Description>
    </_dlc_DocIdUrl>
  </documentManagement>
</p:properties>
</file>

<file path=customXml/itemProps1.xml><?xml version="1.0" encoding="utf-8"?>
<ds:datastoreItem xmlns:ds="http://schemas.openxmlformats.org/officeDocument/2006/customXml" ds:itemID="{0D23A8CD-47A0-458F-8477-1FCE8DC3A439}">
  <ds:schemaRefs>
    <ds:schemaRef ds:uri="http://schemas.microsoft.com/sharepoint/events"/>
  </ds:schemaRefs>
</ds:datastoreItem>
</file>

<file path=customXml/itemProps2.xml><?xml version="1.0" encoding="utf-8"?>
<ds:datastoreItem xmlns:ds="http://schemas.openxmlformats.org/officeDocument/2006/customXml" ds:itemID="{247E4A9B-5A58-41AC-95CA-B039CD329C34}">
  <ds:schemaRefs>
    <ds:schemaRef ds:uri="http://schemas.microsoft.com/sharepoint/v3/contenttype/forms"/>
  </ds:schemaRefs>
</ds:datastoreItem>
</file>

<file path=customXml/itemProps3.xml><?xml version="1.0" encoding="utf-8"?>
<ds:datastoreItem xmlns:ds="http://schemas.openxmlformats.org/officeDocument/2006/customXml" ds:itemID="{70D68766-7234-4612-92E5-C003FE45B199}">
  <ds:schemaRefs>
    <ds:schemaRef ds:uri="c9825290-fe5b-4304-ad08-20d1cec7df09"/>
    <ds:schemaRef ds:uri="d267a1a7-8edd-4111-a118-4a206d87cecc"/>
    <ds:schemaRef ds:uri="f423ccc4-6444-4559-981a-e57c08e4fb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332E43F-ED73-40F4-821B-753C771ED093}">
  <ds:schemaRefs>
    <ds:schemaRef ds:uri="c9825290-fe5b-4304-ad08-20d1cec7df09"/>
    <ds:schemaRef ds:uri="d267a1a7-8edd-4111-a118-4a206d87cecc"/>
    <ds:schemaRef ds:uri="f423ccc4-6444-4559-981a-e57c08e4fb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293</TotalTime>
  <Words>2677</Words>
  <Application>Microsoft Office PowerPoint</Application>
  <PresentationFormat>Widescreen</PresentationFormat>
  <Paragraphs>145</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Poppins</vt:lpstr>
      <vt:lpstr>Segoe UI</vt:lpstr>
      <vt:lpstr>Office Theme</vt:lpstr>
      <vt:lpstr>Tautoko Rā Kaiako </vt:lpstr>
      <vt:lpstr>PowerPoint Presentation</vt:lpstr>
      <vt:lpstr>PowerPoint Presentation</vt:lpstr>
      <vt:lpstr>He Kupu Whakataki</vt:lpstr>
      <vt:lpstr>PowerPoint Presentation</vt:lpstr>
      <vt:lpstr>Wānanga 1</vt:lpstr>
      <vt:lpstr>PowerPoint Presentation</vt:lpstr>
      <vt:lpstr>PowerPoint Presentation</vt:lpstr>
      <vt:lpstr>Wānanga 2</vt:lpstr>
      <vt:lpstr>PowerPoint Presentation</vt:lpstr>
      <vt:lpstr>Wānanga 3</vt:lpstr>
      <vt:lpstr>PowerPoint Presentation</vt:lpstr>
      <vt:lpstr>Wānanga 4</vt:lpstr>
      <vt:lpstr>PowerPoint Presentation</vt:lpstr>
      <vt:lpstr>Wānanga 5</vt:lpstr>
      <vt:lpstr>PowerPoint Presentation</vt:lpstr>
      <vt:lpstr>PowerPoint Presentation</vt:lpstr>
      <vt:lpstr>PowerPoint Presentation</vt:lpstr>
      <vt:lpstr>PowerPoint Presentation</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Keli-Ann Wilson</dc:creator>
  <cp:lastModifiedBy>Shannon Vulu</cp:lastModifiedBy>
  <cp:revision>9</cp:revision>
  <dcterms:created xsi:type="dcterms:W3CDTF">2023-07-21T01:56:56Z</dcterms:created>
  <dcterms:modified xsi:type="dcterms:W3CDTF">2023-09-25T01:00:51Z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851c5cb0-3661-4a84-9774-948d4c1111dd</vt:lpwstr>
  </property>
  <property fmtid="{D5CDD505-2E9C-101B-9397-08002B2CF9AE}" pid="3" name="c65b51bc6a0e4ac9b0840b09a1858551">
    <vt:lpwstr/>
  </property>
  <property fmtid="{D5CDD505-2E9C-101B-9397-08002B2CF9AE}" pid="4" name="CalendarYear">
    <vt:lpwstr/>
  </property>
  <property fmtid="{D5CDD505-2E9C-101B-9397-08002B2CF9AE}" pid="5" name="ce139978aae645acb1db0a0e0d3df2f5">
    <vt:lpwstr/>
  </property>
  <property fmtid="{D5CDD505-2E9C-101B-9397-08002B2CF9AE}" pid="6" name="ContentTypeId">
    <vt:lpwstr>0x0101002A8953379C13744592C718BD76521D27</vt:lpwstr>
  </property>
  <property fmtid="{D5CDD505-2E9C-101B-9397-08002B2CF9AE}" pid="7" name="FinancialYear">
    <vt:lpwstr/>
  </property>
  <property fmtid="{D5CDD505-2E9C-101B-9397-08002B2CF9AE}" pid="8" name="hf7c71fd10d346fe8adb3bb49d5c0fc0">
    <vt:lpwstr/>
  </property>
  <property fmtid="{D5CDD505-2E9C-101B-9397-08002B2CF9AE}" pid="9" name="j560beb70aea488fb091e84adbb32566">
    <vt:lpwstr/>
  </property>
  <property fmtid="{D5CDD505-2E9C-101B-9397-08002B2CF9AE}" pid="10" name="m06bc18559e9431bb4d590962e6b7f83">
    <vt:lpwstr/>
  </property>
  <property fmtid="{D5CDD505-2E9C-101B-9397-08002B2CF9AE}" pid="11" name="MediaServiceImageTags">
    <vt:lpwstr/>
  </property>
  <property fmtid="{D5CDD505-2E9C-101B-9397-08002B2CF9AE}" pid="12" name="Ministerial Type">
    <vt:lpwstr/>
  </property>
  <property fmtid="{D5CDD505-2E9C-101B-9397-08002B2CF9AE}" pid="13" name="Ministerial_x0020_Type">
    <vt:lpwstr/>
  </property>
  <property fmtid="{D5CDD505-2E9C-101B-9397-08002B2CF9AE}" pid="14" name="Property Management Activity">
    <vt:lpwstr/>
  </property>
  <property fmtid="{D5CDD505-2E9C-101B-9397-08002B2CF9AE}" pid="15" name="Property_x0020_Management_x0020_Activity">
    <vt:lpwstr/>
  </property>
  <property fmtid="{D5CDD505-2E9C-101B-9397-08002B2CF9AE}" pid="16" name="Record Activity">
    <vt:lpwstr/>
  </property>
  <property fmtid="{D5CDD505-2E9C-101B-9397-08002B2CF9AE}" pid="17" name="Record_x0020_Activity">
    <vt:lpwstr/>
  </property>
</Properties>
</file>